
<file path=[Content_Types].xml><?xml version="1.0" encoding="utf-8"?>
<Types xmlns="http://schemas.openxmlformats.org/package/2006/content-types">
  <Default Extension="png" ContentType="image/png"/>
  <Default Extension="jpeg" ContentType="image/jpeg"/>
  <Default Extension="m4a" ContentType="audio/unknown"/>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5pPr>
    <a:lvl6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6pPr>
    <a:lvl7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7pPr>
    <a:lvl8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8pPr>
    <a:lvl9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0" d="100"/>
          <a:sy n="50" d="100"/>
        </p:scale>
        <p:origin x="-390"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 name="Shape 19"/>
          <p:cNvSpPr>
            <a:spLocks noGrp="1" noRot="1" noChangeAspect="1"/>
          </p:cNvSpPr>
          <p:nvPr>
            <p:ph type="sldImg"/>
          </p:nvPr>
        </p:nvSpPr>
        <p:spPr>
          <a:xfrm>
            <a:off x="1143000" y="685800"/>
            <a:ext cx="4572000" cy="3429000"/>
          </a:xfrm>
          <a:prstGeom prst="rect">
            <a:avLst/>
          </a:prstGeom>
        </p:spPr>
        <p:txBody>
          <a:bodyPr/>
          <a:lstStyle/>
          <a:p>
            <a:endParaRPr/>
          </a:p>
        </p:txBody>
      </p:sp>
      <p:sp>
        <p:nvSpPr>
          <p:cNvPr id="20" name="Shape 2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669258485"/>
      </p:ext>
    </p:extLst>
  </p:cSld>
  <p:clrMap bg1="lt1" tx1="dk1" bg2="lt2" tx2="dk2" accent1="accent1" accent2="accent2" accent3="accent3" accent4="accent4" accent5="accent5" accent6="accent6" hlink="hlink" folHlink="folHlink"/>
  <p:notesStyle>
    <a:lvl1pPr defTabSz="457200" latinLnBrk="0">
      <a:spcBef>
        <a:spcPts val="400"/>
      </a:spcBef>
      <a:defRPr sz="1200">
        <a:latin typeface="+mj-lt"/>
        <a:ea typeface="+mj-ea"/>
        <a:cs typeface="+mj-cs"/>
        <a:sym typeface="Calibri"/>
      </a:defRPr>
    </a:lvl1pPr>
    <a:lvl2pPr indent="228600" defTabSz="457200" latinLnBrk="0">
      <a:spcBef>
        <a:spcPts val="400"/>
      </a:spcBef>
      <a:defRPr sz="1200">
        <a:latin typeface="+mj-lt"/>
        <a:ea typeface="+mj-ea"/>
        <a:cs typeface="+mj-cs"/>
        <a:sym typeface="Calibri"/>
      </a:defRPr>
    </a:lvl2pPr>
    <a:lvl3pPr indent="457200" defTabSz="457200" latinLnBrk="0">
      <a:spcBef>
        <a:spcPts val="400"/>
      </a:spcBef>
      <a:defRPr sz="1200">
        <a:latin typeface="+mj-lt"/>
        <a:ea typeface="+mj-ea"/>
        <a:cs typeface="+mj-cs"/>
        <a:sym typeface="Calibri"/>
      </a:defRPr>
    </a:lvl3pPr>
    <a:lvl4pPr indent="685800" defTabSz="457200" latinLnBrk="0">
      <a:spcBef>
        <a:spcPts val="400"/>
      </a:spcBef>
      <a:defRPr sz="1200">
        <a:latin typeface="+mj-lt"/>
        <a:ea typeface="+mj-ea"/>
        <a:cs typeface="+mj-cs"/>
        <a:sym typeface="Calibri"/>
      </a:defRPr>
    </a:lvl4pPr>
    <a:lvl5pPr indent="914400" defTabSz="457200" latinLnBrk="0">
      <a:spcBef>
        <a:spcPts val="400"/>
      </a:spcBef>
      <a:defRPr sz="1200">
        <a:latin typeface="+mj-lt"/>
        <a:ea typeface="+mj-ea"/>
        <a:cs typeface="+mj-cs"/>
        <a:sym typeface="Calibri"/>
      </a:defRPr>
    </a:lvl5pPr>
    <a:lvl6pPr indent="1143000" defTabSz="457200" latinLnBrk="0">
      <a:spcBef>
        <a:spcPts val="400"/>
      </a:spcBef>
      <a:defRPr sz="1200">
        <a:latin typeface="+mj-lt"/>
        <a:ea typeface="+mj-ea"/>
        <a:cs typeface="+mj-cs"/>
        <a:sym typeface="Calibri"/>
      </a:defRPr>
    </a:lvl6pPr>
    <a:lvl7pPr indent="1371600" defTabSz="457200" latinLnBrk="0">
      <a:spcBef>
        <a:spcPts val="400"/>
      </a:spcBef>
      <a:defRPr sz="1200">
        <a:latin typeface="+mj-lt"/>
        <a:ea typeface="+mj-ea"/>
        <a:cs typeface="+mj-cs"/>
        <a:sym typeface="Calibri"/>
      </a:defRPr>
    </a:lvl7pPr>
    <a:lvl8pPr indent="1600200" defTabSz="457200" latinLnBrk="0">
      <a:spcBef>
        <a:spcPts val="400"/>
      </a:spcBef>
      <a:defRPr sz="1200">
        <a:latin typeface="+mj-lt"/>
        <a:ea typeface="+mj-ea"/>
        <a:cs typeface="+mj-cs"/>
        <a:sym typeface="Calibri"/>
      </a:defRPr>
    </a:lvl8pPr>
    <a:lvl9pPr indent="1828800" defTabSz="457200" latinLnBrk="0">
      <a:spcBef>
        <a:spcPts val="400"/>
      </a:spcBef>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Cover.jpg" descr="Cover.jpg"/>
          <p:cNvPicPr>
            <a:picLocks noChangeAspect="1"/>
          </p:cNvPicPr>
          <p:nvPr/>
        </p:nvPicPr>
        <p:blipFill>
          <a:blip r:embed="rId3">
            <a:extLst/>
          </a:blip>
          <a:stretch>
            <a:fillRect/>
          </a:stretch>
        </p:blipFill>
        <p:spPr>
          <a:xfrm>
            <a:off x="7750175" y="287337"/>
            <a:ext cx="923925" cy="1143001"/>
          </a:xfrm>
          <a:prstGeom prst="rect">
            <a:avLst/>
          </a:prstGeom>
          <a:ln w="12700">
            <a:miter lim="400000"/>
          </a:ln>
        </p:spPr>
      </p:pic>
      <p:sp>
        <p:nvSpPr>
          <p:cNvPr id="3" name="直线"/>
          <p:cNvSpPr/>
          <p:nvPr/>
        </p:nvSpPr>
        <p:spPr>
          <a:xfrm>
            <a:off x="457199" y="1419224"/>
            <a:ext cx="7305676" cy="1589"/>
          </a:xfrm>
          <a:prstGeom prst="line">
            <a:avLst/>
          </a:prstGeom>
          <a:ln w="25400">
            <a:solidFill>
              <a:srgbClr val="404040"/>
            </a:solidFill>
          </a:ln>
          <a:effectLst>
            <a:outerShdw blurRad="63500" dist="20000" dir="5400000" rotWithShape="0">
              <a:srgbClr val="808080">
                <a:alpha val="37998"/>
              </a:srgbClr>
            </a:outerShdw>
          </a:effectLst>
        </p:spPr>
        <p:txBody>
          <a:bodyPr lIns="45719" rIns="45719"/>
          <a:lstStyle/>
          <a:p>
            <a:endParaRPr/>
          </a:p>
        </p:txBody>
      </p:sp>
      <p:sp>
        <p:nvSpPr>
          <p:cNvPr id="4" name="幻灯片编号"/>
          <p:cNvSpPr txBox="1">
            <a:spLocks noGrp="1"/>
          </p:cNvSpPr>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98989"/>
                </a:solidFill>
              </a:defRPr>
            </a:lvl1pPr>
          </a:lstStyle>
          <a:p>
            <a:fld id="{86CB4B4D-7CA3-9044-876B-883B54F8677D}" type="slidenum">
              <a:t>‹#›</a:t>
            </a:fld>
            <a:endParaRPr/>
          </a:p>
        </p:txBody>
      </p:sp>
      <p:sp>
        <p:nvSpPr>
          <p:cNvPr id="5" name="标题文本"/>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标题文本</a:t>
            </a:r>
          </a:p>
        </p:txBody>
      </p:sp>
      <p:sp>
        <p:nvSpPr>
          <p:cNvPr id="6" name="正文级别 1…"/>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正文级别 1</a:t>
            </a:r>
          </a:p>
          <a:p>
            <a:pPr lvl="1"/>
            <a:r>
              <a:t>正文级别 2</a:t>
            </a:r>
          </a:p>
          <a:p>
            <a:pPr lvl="2"/>
            <a:r>
              <a:t>正文级别 3</a:t>
            </a:r>
          </a:p>
          <a:p>
            <a:pPr lvl="3"/>
            <a:r>
              <a:t>正文级别 4</a:t>
            </a:r>
          </a:p>
          <a:p>
            <a:pPr lvl="4"/>
            <a:r>
              <a:t>正文级别 5</a:t>
            </a: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5pPr>
      <a:lvl6pPr marL="0" marR="0" indent="4572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6pPr>
      <a:lvl7pPr marL="0" marR="0" indent="9144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7pPr>
      <a:lvl8pPr marL="0" marR="0" indent="13716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8pPr>
      <a:lvl9pPr marL="0" marR="0" indent="18288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0" marR="0" indent="4572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235200" marR="0" indent="-4064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92400" marR="0" indent="-4064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49600" marR="0" indent="-4064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606800" marR="0" indent="-4064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64000" marR="0" indent="-4064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8.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2.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2.pn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Chapter 7 – Design and Implementation"/>
          <p:cNvSpPr txBox="1">
            <a:spLocks noGrp="1"/>
          </p:cNvSpPr>
          <p:nvPr>
            <p:ph type="title" idx="4294967295"/>
          </p:nvPr>
        </p:nvSpPr>
        <p:spPr>
          <a:xfrm>
            <a:off x="685800" y="2130425"/>
            <a:ext cx="7772400" cy="1470025"/>
          </a:xfrm>
          <a:prstGeom prst="rect">
            <a:avLst/>
          </a:prstGeom>
        </p:spPr>
        <p:txBody>
          <a:bodyPr>
            <a:normAutofit/>
          </a:bodyPr>
          <a:lstStyle/>
          <a:p>
            <a:r>
              <a:t>Chapter 7 – Design and Implementation</a:t>
            </a:r>
          </a:p>
        </p:txBody>
      </p:sp>
      <p:sp>
        <p:nvSpPr>
          <p:cNvPr id="23" name="正文"/>
          <p:cNvSpPr txBox="1">
            <a:spLocks noGrp="1"/>
          </p:cNvSpPr>
          <p:nvPr>
            <p:ph type="body" sz="quarter" idx="4294967295"/>
          </p:nvPr>
        </p:nvSpPr>
        <p:spPr>
          <a:xfrm>
            <a:off x="1371600" y="3886200"/>
            <a:ext cx="6400800" cy="1752600"/>
          </a:xfrm>
          <a:prstGeom prst="rect">
            <a:avLst/>
          </a:prstGeom>
        </p:spPr>
        <p:txBody>
          <a:bodyPr>
            <a:normAutofit/>
          </a:bodyPr>
          <a:lstStyle/>
          <a:p>
            <a:pPr marL="0" indent="0" algn="ctr">
              <a:buSzTx/>
              <a:buNone/>
              <a:defRPr>
                <a:solidFill>
                  <a:srgbClr val="898989"/>
                </a:solidFill>
              </a:defRPr>
            </a:pPr>
            <a:endParaRPr/>
          </a:p>
        </p:txBody>
      </p:sp>
      <p:sp>
        <p:nvSpPr>
          <p:cNvPr id="24" name="幻灯片编号"/>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a:t>
            </a:fld>
            <a:endParaRPr/>
          </a:p>
        </p:txBody>
      </p:sp>
      <p:sp>
        <p:nvSpPr>
          <p:cNvPr id="25"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2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39999"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Architectural design"/>
          <p:cNvSpPr txBox="1">
            <a:spLocks noGrp="1"/>
          </p:cNvSpPr>
          <p:nvPr>
            <p:ph type="title" idx="4294967295"/>
          </p:nvPr>
        </p:nvSpPr>
        <p:spPr>
          <a:xfrm>
            <a:off x="457200" y="274637"/>
            <a:ext cx="7292975" cy="1143001"/>
          </a:xfrm>
          <a:prstGeom prst="rect">
            <a:avLst/>
          </a:prstGeom>
        </p:spPr>
        <p:txBody>
          <a:bodyPr>
            <a:normAutofit/>
          </a:bodyPr>
          <a:lstStyle/>
          <a:p>
            <a:r>
              <a:t>Architectural design</a:t>
            </a:r>
          </a:p>
        </p:txBody>
      </p:sp>
      <p:sp>
        <p:nvSpPr>
          <p:cNvPr id="77" name="Once interactions between the system and its environment have been understood, you use this information for designing the system architecture.…"/>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ED302B"/>
                </a:solidFill>
                <a:latin typeface="Arial"/>
                <a:ea typeface="Arial"/>
                <a:cs typeface="Arial"/>
                <a:sym typeface="Arial"/>
              </a:defRPr>
            </a:pPr>
            <a:r>
              <a:t>Once</a:t>
            </a:r>
            <a:r>
              <a:rPr>
                <a:solidFill>
                  <a:srgbClr val="46424D"/>
                </a:solidFill>
              </a:rPr>
              <a:t> interactions between the system and its environment have been understood, you use this information for </a:t>
            </a:r>
            <a:r>
              <a:t>designing</a:t>
            </a:r>
            <a:r>
              <a:rPr>
                <a:solidFill>
                  <a:srgbClr val="46424D"/>
                </a:solidFill>
              </a:rPr>
              <a:t> the system </a:t>
            </a:r>
            <a:r>
              <a:t>architecture.</a:t>
            </a:r>
          </a:p>
          <a:p>
            <a:pPr>
              <a:spcBef>
                <a:spcPts val="600"/>
              </a:spcBef>
              <a:buFontTx/>
              <a:buChar char="◇"/>
              <a:defRPr sz="2400">
                <a:solidFill>
                  <a:srgbClr val="46424D"/>
                </a:solidFill>
                <a:latin typeface="Arial"/>
                <a:ea typeface="Arial"/>
                <a:cs typeface="Arial"/>
                <a:sym typeface="Arial"/>
              </a:defRPr>
            </a:pPr>
            <a:r>
              <a:t>You </a:t>
            </a:r>
            <a:r>
              <a:rPr>
                <a:solidFill>
                  <a:srgbClr val="ED302B"/>
                </a:solidFill>
              </a:rPr>
              <a:t>identify the major components</a:t>
            </a:r>
            <a:r>
              <a:t> that make up the system and their interactions, and then may organize the components </a:t>
            </a:r>
            <a:r>
              <a:rPr>
                <a:solidFill>
                  <a:srgbClr val="ED302B"/>
                </a:solidFill>
              </a:rPr>
              <a:t>using an architectural pattern</a:t>
            </a:r>
            <a:r>
              <a:t> such as a layered or client-server model. </a:t>
            </a:r>
          </a:p>
          <a:p>
            <a:pPr>
              <a:spcBef>
                <a:spcPts val="600"/>
              </a:spcBef>
              <a:buFontTx/>
              <a:buChar char="◇"/>
              <a:defRPr sz="2400">
                <a:solidFill>
                  <a:srgbClr val="ED302B"/>
                </a:solidFill>
                <a:latin typeface="Arial"/>
                <a:ea typeface="Arial"/>
                <a:cs typeface="Arial"/>
                <a:sym typeface="Arial"/>
              </a:defRPr>
            </a:pPr>
            <a:r>
              <a:t>The weather station</a:t>
            </a:r>
            <a:r>
              <a:rPr>
                <a:solidFill>
                  <a:srgbClr val="46424D"/>
                </a:solidFill>
              </a:rPr>
              <a:t> is composed of independent subsystems that </a:t>
            </a:r>
            <a:r>
              <a:t>communicate by broadcasting messages on a common infrastructure.</a:t>
            </a:r>
          </a:p>
        </p:txBody>
      </p:sp>
      <p:sp>
        <p:nvSpPr>
          <p:cNvPr id="78"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
        <p:nvSpPr>
          <p:cNvPr id="79"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8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516216" y="5073352"/>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54015" fill="hold"/>
                                        <p:tgtEl>
                                          <p:spTgt spid="8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8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High-level architecture of the weather station"/>
          <p:cNvSpPr txBox="1">
            <a:spLocks noGrp="1"/>
          </p:cNvSpPr>
          <p:nvPr>
            <p:ph type="title" idx="4294967295"/>
          </p:nvPr>
        </p:nvSpPr>
        <p:spPr>
          <a:xfrm>
            <a:off x="457200" y="274637"/>
            <a:ext cx="7292975" cy="1143001"/>
          </a:xfrm>
          <a:prstGeom prst="rect">
            <a:avLst/>
          </a:prstGeom>
        </p:spPr>
        <p:txBody>
          <a:bodyPr>
            <a:normAutofit/>
          </a:bodyPr>
          <a:lstStyle/>
          <a:p>
            <a:r>
              <a:t>High-level architecture of the weather station </a:t>
            </a:r>
          </a:p>
        </p:txBody>
      </p:sp>
      <p:sp>
        <p:nvSpPr>
          <p:cNvPr id="83"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sp>
        <p:nvSpPr>
          <p:cNvPr id="84"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85" name="7.4 WS-Architecture.eps" descr="7.4 WS-Architecture.eps"/>
          <p:cNvPicPr>
            <a:picLocks noChangeAspect="1"/>
          </p:cNvPicPr>
          <p:nvPr/>
        </p:nvPicPr>
        <p:blipFill>
          <a:blip r:embed="rId4">
            <a:extLst/>
          </a:blip>
          <a:stretch>
            <a:fillRect/>
          </a:stretch>
        </p:blipFill>
        <p:spPr>
          <a:xfrm>
            <a:off x="1270000" y="2190118"/>
            <a:ext cx="6646863" cy="2749226"/>
          </a:xfrm>
          <a:prstGeom prst="rect">
            <a:avLst/>
          </a:prstGeom>
          <a:ln w="12700">
            <a:miter lim="400000"/>
          </a:ln>
        </p:spPr>
      </p:pic>
      <p:pic>
        <p:nvPicPr>
          <p:cNvPr id="8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402580" y="5157192"/>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127326" fill="hold"/>
                                        <p:tgtEl>
                                          <p:spTgt spid="8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8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Architecture of data collection system"/>
          <p:cNvSpPr txBox="1">
            <a:spLocks noGrp="1"/>
          </p:cNvSpPr>
          <p:nvPr>
            <p:ph type="title" idx="4294967295"/>
          </p:nvPr>
        </p:nvSpPr>
        <p:spPr>
          <a:xfrm>
            <a:off x="457200" y="274637"/>
            <a:ext cx="7292975" cy="1143001"/>
          </a:xfrm>
          <a:prstGeom prst="rect">
            <a:avLst/>
          </a:prstGeom>
        </p:spPr>
        <p:txBody>
          <a:bodyPr>
            <a:normAutofit/>
          </a:bodyPr>
          <a:lstStyle/>
          <a:p>
            <a:r>
              <a:t>Architecture of data collection system </a:t>
            </a:r>
          </a:p>
        </p:txBody>
      </p:sp>
      <p:sp>
        <p:nvSpPr>
          <p:cNvPr id="89"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sp>
        <p:nvSpPr>
          <p:cNvPr id="90"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91" name="7.5 DataCollection.eps" descr="7.5 DataCollection.eps"/>
          <p:cNvPicPr>
            <a:picLocks noChangeAspect="1"/>
          </p:cNvPicPr>
          <p:nvPr/>
        </p:nvPicPr>
        <p:blipFill>
          <a:blip r:embed="rId4">
            <a:extLst/>
          </a:blip>
          <a:stretch>
            <a:fillRect/>
          </a:stretch>
        </p:blipFill>
        <p:spPr>
          <a:xfrm>
            <a:off x="2196619" y="2024062"/>
            <a:ext cx="4919037" cy="3208338"/>
          </a:xfrm>
          <a:prstGeom prst="rect">
            <a:avLst/>
          </a:prstGeom>
          <a:ln w="12700">
            <a:miter lim="400000"/>
          </a:ln>
        </p:spPr>
      </p:pic>
      <p:pic>
        <p:nvPicPr>
          <p:cNvPr id="9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7380312" y="4946650"/>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75668" fill="hold"/>
                                        <p:tgtEl>
                                          <p:spTgt spid="9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9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Object class identification"/>
          <p:cNvSpPr txBox="1">
            <a:spLocks noGrp="1"/>
          </p:cNvSpPr>
          <p:nvPr>
            <p:ph type="title" idx="4294967295"/>
          </p:nvPr>
        </p:nvSpPr>
        <p:spPr>
          <a:xfrm>
            <a:off x="457200" y="274637"/>
            <a:ext cx="7292975" cy="1143001"/>
          </a:xfrm>
          <a:prstGeom prst="rect">
            <a:avLst/>
          </a:prstGeom>
        </p:spPr>
        <p:txBody>
          <a:bodyPr lIns="44622" tIns="44622" rIns="44622" bIns="44622">
            <a:normAutofit/>
          </a:bodyPr>
          <a:lstStyle/>
          <a:p>
            <a:r>
              <a:t>Object class identification</a:t>
            </a:r>
          </a:p>
        </p:txBody>
      </p:sp>
      <p:sp>
        <p:nvSpPr>
          <p:cNvPr id="95" name="Identifying object classes is often a difficult part of object oriented design.…"/>
          <p:cNvSpPr txBox="1">
            <a:spLocks noGrp="1"/>
          </p:cNvSpPr>
          <p:nvPr>
            <p:ph type="body" idx="4294967295"/>
          </p:nvPr>
        </p:nvSpPr>
        <p:spPr>
          <a:xfrm>
            <a:off x="457200" y="1600200"/>
            <a:ext cx="8229600" cy="4525963"/>
          </a:xfrm>
          <a:prstGeom prst="rect">
            <a:avLst/>
          </a:prstGeom>
        </p:spPr>
        <p:txBody>
          <a:bodyPr lIns="44622" tIns="44622" rIns="44622" bIns="44622">
            <a:normAutofit/>
          </a:bodyPr>
          <a:lstStyle/>
          <a:p>
            <a:pPr>
              <a:spcBef>
                <a:spcPts val="600"/>
              </a:spcBef>
              <a:buFontTx/>
              <a:buChar char="◇"/>
              <a:defRPr sz="2400">
                <a:solidFill>
                  <a:srgbClr val="46424D"/>
                </a:solidFill>
                <a:latin typeface="Arial"/>
                <a:ea typeface="Arial"/>
                <a:cs typeface="Arial"/>
                <a:sym typeface="Arial"/>
              </a:defRPr>
            </a:pPr>
            <a:r>
              <a:t>Identifying object classes is often a difficult part of object oriented design.</a:t>
            </a:r>
          </a:p>
          <a:p>
            <a:pPr>
              <a:spcBef>
                <a:spcPts val="600"/>
              </a:spcBef>
              <a:buFontTx/>
              <a:buChar char="◇"/>
              <a:defRPr sz="2400">
                <a:solidFill>
                  <a:srgbClr val="46424D"/>
                </a:solidFill>
                <a:latin typeface="Arial"/>
                <a:ea typeface="Arial"/>
                <a:cs typeface="Arial"/>
                <a:sym typeface="Arial"/>
              </a:defRPr>
            </a:pPr>
            <a:r>
              <a:t>There is no 'magic formula' for object identification. It </a:t>
            </a:r>
            <a:r>
              <a:rPr>
                <a:solidFill>
                  <a:srgbClr val="ED302B"/>
                </a:solidFill>
              </a:rPr>
              <a:t>relies on the skill, experience </a:t>
            </a:r>
            <a:br>
              <a:rPr>
                <a:solidFill>
                  <a:srgbClr val="ED302B"/>
                </a:solidFill>
              </a:rPr>
            </a:br>
            <a:r>
              <a:rPr>
                <a:solidFill>
                  <a:srgbClr val="ED302B"/>
                </a:solidFill>
              </a:rPr>
              <a:t>and domain knowledge</a:t>
            </a:r>
            <a:r>
              <a:t> of system designers.</a:t>
            </a:r>
          </a:p>
          <a:p>
            <a:pPr>
              <a:spcBef>
                <a:spcPts val="600"/>
              </a:spcBef>
              <a:buFontTx/>
              <a:buChar char="◇"/>
              <a:defRPr sz="2400">
                <a:solidFill>
                  <a:srgbClr val="FF0000"/>
                </a:solidFill>
                <a:latin typeface="Arial"/>
                <a:ea typeface="Arial"/>
                <a:cs typeface="Arial"/>
                <a:sym typeface="Arial"/>
              </a:defRPr>
            </a:pPr>
            <a:r>
              <a:t>Object identification is an iterative process. You are unlikely to get it right first time.</a:t>
            </a:r>
          </a:p>
        </p:txBody>
      </p:sp>
      <p:sp>
        <p:nvSpPr>
          <p:cNvPr id="96"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
        <p:nvSpPr>
          <p:cNvPr id="97"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9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4509120"/>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387348" fill="hold"/>
                                        <p:tgtEl>
                                          <p:spTgt spid="9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9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Approaches to identification"/>
          <p:cNvSpPr txBox="1">
            <a:spLocks noGrp="1"/>
          </p:cNvSpPr>
          <p:nvPr>
            <p:ph type="title" idx="4294967295"/>
          </p:nvPr>
        </p:nvSpPr>
        <p:spPr>
          <a:xfrm>
            <a:off x="457200" y="274637"/>
            <a:ext cx="7292975" cy="1143001"/>
          </a:xfrm>
          <a:prstGeom prst="rect">
            <a:avLst/>
          </a:prstGeom>
        </p:spPr>
        <p:txBody>
          <a:bodyPr lIns="44622" tIns="44622" rIns="44622" bIns="44622">
            <a:normAutofit/>
          </a:bodyPr>
          <a:lstStyle/>
          <a:p>
            <a:r>
              <a:t>Approaches to identification</a:t>
            </a:r>
          </a:p>
        </p:txBody>
      </p:sp>
      <p:sp>
        <p:nvSpPr>
          <p:cNvPr id="101" name="Use a grammatical approach based on a natural language description of the system (used in Hood OOD method).…"/>
          <p:cNvSpPr txBox="1">
            <a:spLocks noGrp="1"/>
          </p:cNvSpPr>
          <p:nvPr>
            <p:ph type="body" idx="4294967295"/>
          </p:nvPr>
        </p:nvSpPr>
        <p:spPr>
          <a:xfrm>
            <a:off x="457200" y="1600200"/>
            <a:ext cx="8229600" cy="4525963"/>
          </a:xfrm>
          <a:prstGeom prst="rect">
            <a:avLst/>
          </a:prstGeom>
        </p:spPr>
        <p:txBody>
          <a:bodyPr lIns="44622" tIns="44622" rIns="44622" bIns="44622">
            <a:normAutofit/>
          </a:bodyPr>
          <a:lstStyle/>
          <a:p>
            <a:pPr>
              <a:spcBef>
                <a:spcPts val="600"/>
              </a:spcBef>
              <a:buFontTx/>
              <a:buChar char="◇"/>
              <a:defRPr sz="2400">
                <a:solidFill>
                  <a:srgbClr val="46424D"/>
                </a:solidFill>
                <a:latin typeface="Arial"/>
                <a:ea typeface="Arial"/>
                <a:cs typeface="Arial"/>
                <a:sym typeface="Arial"/>
              </a:defRPr>
            </a:pPr>
            <a:r>
              <a:t>Use </a:t>
            </a:r>
            <a:r>
              <a:rPr>
                <a:solidFill>
                  <a:srgbClr val="FF0000"/>
                </a:solidFill>
              </a:rPr>
              <a:t>a grammatical approach </a:t>
            </a:r>
            <a:r>
              <a:t>based on a natural language description of the system (used in Hood OOD method).</a:t>
            </a:r>
          </a:p>
          <a:p>
            <a:pPr>
              <a:spcBef>
                <a:spcPts val="600"/>
              </a:spcBef>
              <a:buFontTx/>
              <a:buChar char="◇"/>
              <a:defRPr sz="2400">
                <a:solidFill>
                  <a:srgbClr val="46424D"/>
                </a:solidFill>
                <a:latin typeface="Arial"/>
                <a:ea typeface="Arial"/>
                <a:cs typeface="Arial"/>
                <a:sym typeface="Arial"/>
              </a:defRPr>
            </a:pPr>
            <a:r>
              <a:t>Base </a:t>
            </a:r>
            <a:r>
              <a:rPr>
                <a:solidFill>
                  <a:srgbClr val="FF0000"/>
                </a:solidFill>
              </a:rPr>
              <a:t>the identification on tangible things </a:t>
            </a:r>
            <a:r>
              <a:t>in the application domain.</a:t>
            </a:r>
          </a:p>
          <a:p>
            <a:pPr>
              <a:spcBef>
                <a:spcPts val="600"/>
              </a:spcBef>
              <a:buFontTx/>
              <a:buChar char="◇"/>
              <a:defRPr sz="2400">
                <a:solidFill>
                  <a:srgbClr val="46424D"/>
                </a:solidFill>
                <a:latin typeface="Arial"/>
                <a:ea typeface="Arial"/>
                <a:cs typeface="Arial"/>
                <a:sym typeface="Arial"/>
              </a:defRPr>
            </a:pPr>
            <a:r>
              <a:t>Use </a:t>
            </a:r>
            <a:r>
              <a:rPr>
                <a:solidFill>
                  <a:srgbClr val="FF0000"/>
                </a:solidFill>
              </a:rPr>
              <a:t>a behavioural approach </a:t>
            </a:r>
            <a:r>
              <a:t>and identify objects based on what participates in what behaviour.</a:t>
            </a:r>
          </a:p>
          <a:p>
            <a:pPr>
              <a:spcBef>
                <a:spcPts val="600"/>
              </a:spcBef>
              <a:buFontTx/>
              <a:buChar char="◇"/>
              <a:defRPr sz="2400">
                <a:solidFill>
                  <a:srgbClr val="46424D"/>
                </a:solidFill>
                <a:latin typeface="Arial"/>
                <a:ea typeface="Arial"/>
                <a:cs typeface="Arial"/>
                <a:sym typeface="Arial"/>
              </a:defRPr>
            </a:pPr>
            <a:r>
              <a:t>Use </a:t>
            </a:r>
            <a:r>
              <a:rPr>
                <a:solidFill>
                  <a:srgbClr val="FF0000"/>
                </a:solidFill>
              </a:rPr>
              <a:t>a scenario-based analysis</a:t>
            </a:r>
            <a:r>
              <a:t>.  The objects, attributes and methods in each scenario are identified.</a:t>
            </a:r>
          </a:p>
        </p:txBody>
      </p:sp>
      <p:sp>
        <p:nvSpPr>
          <p:cNvPr id="102"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sp>
        <p:nvSpPr>
          <p:cNvPr id="103"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0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372200" y="5229200"/>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438995" fill="hold"/>
                                        <p:tgtEl>
                                          <p:spTgt spid="10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Weather station description"/>
          <p:cNvSpPr txBox="1">
            <a:spLocks noGrp="1"/>
          </p:cNvSpPr>
          <p:nvPr>
            <p:ph type="title" idx="4294967295"/>
          </p:nvPr>
        </p:nvSpPr>
        <p:spPr>
          <a:xfrm>
            <a:off x="457200" y="274637"/>
            <a:ext cx="7292975" cy="1143001"/>
          </a:xfrm>
          <a:prstGeom prst="rect">
            <a:avLst/>
          </a:prstGeom>
        </p:spPr>
        <p:txBody>
          <a:bodyPr lIns="44622" tIns="44622" rIns="44622" bIns="44622">
            <a:normAutofit/>
          </a:bodyPr>
          <a:lstStyle/>
          <a:p>
            <a:r>
              <a:t>Weather station description</a:t>
            </a:r>
          </a:p>
        </p:txBody>
      </p:sp>
      <p:sp>
        <p:nvSpPr>
          <p:cNvPr id="107" name="A weather station is a package of software controlled instruments which collects data, performs some data processing and transmits this data for further processing. The instruments include air and ground thermometers, an anemometer, a wind vane, a barometer and a rain gauge. Data is collected periodically.…"/>
          <p:cNvSpPr txBox="1"/>
          <p:nvPr/>
        </p:nvSpPr>
        <p:spPr>
          <a:xfrm>
            <a:off x="395466" y="1962149"/>
            <a:ext cx="8260993" cy="23061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4622" tIns="44622" rIns="44622" bIns="44622">
            <a:spAutoFit/>
          </a:bodyPr>
          <a:lstStyle/>
          <a:p>
            <a:pPr defTabSz="917575">
              <a:defRPr sz="1800"/>
            </a:pPr>
            <a:r>
              <a:rPr dirty="0"/>
              <a:t>A </a:t>
            </a:r>
            <a:r>
              <a:rPr dirty="0">
                <a:solidFill>
                  <a:srgbClr val="ED302B"/>
                </a:solidFill>
              </a:rPr>
              <a:t>weather station</a:t>
            </a:r>
            <a:r>
              <a:rPr dirty="0"/>
              <a:t> is a package of software controlled </a:t>
            </a:r>
            <a:r>
              <a:rPr dirty="0">
                <a:solidFill>
                  <a:srgbClr val="FF0000"/>
                </a:solidFill>
              </a:rPr>
              <a:t>instrument</a:t>
            </a:r>
            <a:r>
              <a:rPr dirty="0"/>
              <a:t>s which collects </a:t>
            </a:r>
            <a:r>
              <a:rPr dirty="0">
                <a:solidFill>
                  <a:srgbClr val="FF0000"/>
                </a:solidFill>
              </a:rPr>
              <a:t>data, </a:t>
            </a:r>
            <a:r>
              <a:rPr dirty="0"/>
              <a:t>performs some data processing and transmits this data for further processing. The instruments include </a:t>
            </a:r>
            <a:r>
              <a:rPr dirty="0">
                <a:solidFill>
                  <a:srgbClr val="FF0000"/>
                </a:solidFill>
              </a:rPr>
              <a:t>air and ground thermometers, an anemometer, a wind vane, a barometer and a rain gauge</a:t>
            </a:r>
            <a:r>
              <a:rPr dirty="0"/>
              <a:t>. Data is collected periodically. </a:t>
            </a:r>
          </a:p>
          <a:p>
            <a:pPr defTabSz="917575">
              <a:defRPr sz="1800"/>
            </a:pPr>
            <a:endParaRPr dirty="0"/>
          </a:p>
          <a:p>
            <a:pPr defTabSz="917575">
              <a:defRPr sz="1800"/>
            </a:pPr>
            <a:r>
              <a:rPr dirty="0"/>
              <a:t>When a command is issued to transmit the weather data, the weather station processes and </a:t>
            </a:r>
            <a:r>
              <a:rPr dirty="0" err="1"/>
              <a:t>summarises</a:t>
            </a:r>
            <a:r>
              <a:rPr dirty="0"/>
              <a:t> the collected data. The </a:t>
            </a:r>
            <a:r>
              <a:rPr dirty="0" err="1"/>
              <a:t>summarised</a:t>
            </a:r>
            <a:r>
              <a:rPr dirty="0"/>
              <a:t> data is transmitted to the mapping computer when a request is received.</a:t>
            </a:r>
          </a:p>
        </p:txBody>
      </p:sp>
      <p:sp>
        <p:nvSpPr>
          <p:cNvPr id="108"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15</a:t>
            </a:fld>
            <a:endParaRPr/>
          </a:p>
        </p:txBody>
      </p:sp>
      <p:sp>
        <p:nvSpPr>
          <p:cNvPr id="109"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1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402580" y="4869160"/>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9724014" fill="hold"/>
                                        <p:tgtEl>
                                          <p:spTgt spid="1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Weather station object classes"/>
          <p:cNvSpPr txBox="1">
            <a:spLocks noGrp="1"/>
          </p:cNvSpPr>
          <p:nvPr>
            <p:ph type="title" idx="4294967295"/>
          </p:nvPr>
        </p:nvSpPr>
        <p:spPr>
          <a:xfrm>
            <a:off x="457200" y="274637"/>
            <a:ext cx="7292975" cy="1143001"/>
          </a:xfrm>
          <a:prstGeom prst="rect">
            <a:avLst/>
          </a:prstGeom>
        </p:spPr>
        <p:txBody>
          <a:bodyPr>
            <a:normAutofit/>
          </a:bodyPr>
          <a:lstStyle/>
          <a:p>
            <a:r>
              <a:t>Weather station object classes</a:t>
            </a:r>
          </a:p>
        </p:txBody>
      </p:sp>
      <p:sp>
        <p:nvSpPr>
          <p:cNvPr id="113" name="Object class identification in the weather station system may be based on the tangible hardware and data in the system:…"/>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FC2C2C"/>
                </a:solidFill>
                <a:latin typeface="Arial"/>
                <a:ea typeface="Arial"/>
                <a:cs typeface="Arial"/>
                <a:sym typeface="Arial"/>
              </a:defRPr>
            </a:pPr>
            <a:r>
              <a:t>Object class identification </a:t>
            </a:r>
            <a:r>
              <a:rPr>
                <a:solidFill>
                  <a:srgbClr val="46424D"/>
                </a:solidFill>
              </a:rPr>
              <a:t>in the weather station system </a:t>
            </a:r>
            <a:r>
              <a:t>may be based on </a:t>
            </a:r>
            <a:r>
              <a:rPr>
                <a:solidFill>
                  <a:srgbClr val="46424D"/>
                </a:solidFill>
              </a:rPr>
              <a:t>the tangible hardware and data in the system:</a:t>
            </a:r>
          </a:p>
          <a:p>
            <a:pPr marL="742950" lvl="1" indent="-285750">
              <a:spcBef>
                <a:spcPts val="300"/>
              </a:spcBef>
              <a:buSzPct val="100000"/>
              <a:buFontTx/>
              <a:buChar char="▪"/>
              <a:defRPr sz="2000">
                <a:solidFill>
                  <a:srgbClr val="46424D"/>
                </a:solidFill>
                <a:latin typeface="Arial"/>
                <a:ea typeface="Arial"/>
                <a:cs typeface="Arial"/>
                <a:sym typeface="Arial"/>
              </a:defRPr>
            </a:pPr>
            <a:r>
              <a:t>Ground thermometer, Anemometer, Barometer</a:t>
            </a:r>
          </a:p>
          <a:p>
            <a:pPr marL="1143000" lvl="2" indent="-228600">
              <a:spcBef>
                <a:spcPts val="0"/>
              </a:spcBef>
              <a:defRPr sz="1800">
                <a:solidFill>
                  <a:srgbClr val="46424D"/>
                </a:solidFill>
                <a:latin typeface="Arial"/>
                <a:ea typeface="Arial"/>
                <a:cs typeface="Arial"/>
                <a:sym typeface="Arial"/>
              </a:defRPr>
            </a:pPr>
            <a:r>
              <a:t>Application domain objects that are ‘hardware’ objects related to the instruments in the system.</a:t>
            </a:r>
          </a:p>
          <a:p>
            <a:pPr marL="742950" lvl="1" indent="-285750">
              <a:spcBef>
                <a:spcPts val="300"/>
              </a:spcBef>
              <a:buSzPct val="100000"/>
              <a:buFontTx/>
              <a:buChar char="▪"/>
              <a:defRPr sz="2000">
                <a:solidFill>
                  <a:srgbClr val="46424D"/>
                </a:solidFill>
                <a:latin typeface="Arial"/>
                <a:ea typeface="Arial"/>
                <a:cs typeface="Arial"/>
                <a:sym typeface="Arial"/>
              </a:defRPr>
            </a:pPr>
            <a:r>
              <a:t>Weather station</a:t>
            </a:r>
          </a:p>
          <a:p>
            <a:pPr marL="1143000" lvl="2" indent="-228600">
              <a:spcBef>
                <a:spcPts val="0"/>
              </a:spcBef>
              <a:defRPr sz="1800">
                <a:solidFill>
                  <a:srgbClr val="46424D"/>
                </a:solidFill>
                <a:latin typeface="Arial"/>
                <a:ea typeface="Arial"/>
                <a:cs typeface="Arial"/>
                <a:sym typeface="Arial"/>
              </a:defRPr>
            </a:pPr>
            <a:r>
              <a:t>The basic interface of the weather station to its environment. It therefore reflects the interactions identified in the use-case model.</a:t>
            </a:r>
          </a:p>
          <a:p>
            <a:pPr marL="742950" lvl="1" indent="-285750">
              <a:spcBef>
                <a:spcPts val="300"/>
              </a:spcBef>
              <a:buSzPct val="100000"/>
              <a:buFontTx/>
              <a:buChar char="▪"/>
              <a:defRPr sz="2000">
                <a:solidFill>
                  <a:srgbClr val="46424D"/>
                </a:solidFill>
                <a:latin typeface="Arial"/>
                <a:ea typeface="Arial"/>
                <a:cs typeface="Arial"/>
                <a:sym typeface="Arial"/>
              </a:defRPr>
            </a:pPr>
            <a:r>
              <a:t>Weather data</a:t>
            </a:r>
          </a:p>
          <a:p>
            <a:pPr marL="1143000" lvl="2" indent="-228600">
              <a:spcBef>
                <a:spcPts val="0"/>
              </a:spcBef>
              <a:defRPr sz="1800">
                <a:solidFill>
                  <a:srgbClr val="46424D"/>
                </a:solidFill>
                <a:latin typeface="Arial"/>
                <a:ea typeface="Arial"/>
                <a:cs typeface="Arial"/>
                <a:sym typeface="Arial"/>
              </a:defRPr>
            </a:pPr>
            <a:r>
              <a:t>Encapsulates the summarized data from the instruments.</a:t>
            </a:r>
          </a:p>
        </p:txBody>
      </p:sp>
      <p:sp>
        <p:nvSpPr>
          <p:cNvPr id="114"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16</a:t>
            </a:fld>
            <a:endParaRPr/>
          </a:p>
        </p:txBody>
      </p:sp>
      <p:sp>
        <p:nvSpPr>
          <p:cNvPr id="115"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1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300192" y="5157192"/>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142333" fill="hold"/>
                                        <p:tgtEl>
                                          <p:spTgt spid="1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Weather station object classes"/>
          <p:cNvSpPr txBox="1">
            <a:spLocks noGrp="1"/>
          </p:cNvSpPr>
          <p:nvPr>
            <p:ph type="title" idx="4294967295"/>
          </p:nvPr>
        </p:nvSpPr>
        <p:spPr>
          <a:xfrm>
            <a:off x="457200" y="274637"/>
            <a:ext cx="7292975" cy="1143001"/>
          </a:xfrm>
          <a:prstGeom prst="rect">
            <a:avLst/>
          </a:prstGeom>
        </p:spPr>
        <p:txBody>
          <a:bodyPr>
            <a:normAutofit/>
          </a:bodyPr>
          <a:lstStyle/>
          <a:p>
            <a:r>
              <a:t>Weather station object classes </a:t>
            </a:r>
          </a:p>
        </p:txBody>
      </p:sp>
      <p:sp>
        <p:nvSpPr>
          <p:cNvPr id="119"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17</a:t>
            </a:fld>
            <a:endParaRPr/>
          </a:p>
        </p:txBody>
      </p:sp>
      <p:sp>
        <p:nvSpPr>
          <p:cNvPr id="120"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21" name="7.6 WeatherStatObjs.eps" descr="7.6 WeatherStatObjs.eps"/>
          <p:cNvPicPr>
            <a:picLocks noChangeAspect="1"/>
          </p:cNvPicPr>
          <p:nvPr/>
        </p:nvPicPr>
        <p:blipFill>
          <a:blip r:embed="rId4">
            <a:extLst/>
          </a:blip>
          <a:stretch>
            <a:fillRect/>
          </a:stretch>
        </p:blipFill>
        <p:spPr>
          <a:xfrm>
            <a:off x="1867210" y="1600200"/>
            <a:ext cx="5409580" cy="4525963"/>
          </a:xfrm>
          <a:prstGeom prst="rect">
            <a:avLst/>
          </a:prstGeom>
          <a:ln w="12700">
            <a:miter lim="400000"/>
          </a:ln>
        </p:spPr>
      </p:pic>
      <p:pic>
        <p:nvPicPr>
          <p:cNvPr id="12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7740352" y="4365104"/>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624011" fill="hold"/>
                                        <p:tgtEl>
                                          <p:spTgt spid="12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Design models"/>
          <p:cNvSpPr txBox="1">
            <a:spLocks noGrp="1"/>
          </p:cNvSpPr>
          <p:nvPr>
            <p:ph type="title" idx="4294967295"/>
          </p:nvPr>
        </p:nvSpPr>
        <p:spPr>
          <a:xfrm>
            <a:off x="457200" y="274637"/>
            <a:ext cx="7292975" cy="1143001"/>
          </a:xfrm>
          <a:prstGeom prst="rect">
            <a:avLst/>
          </a:prstGeom>
        </p:spPr>
        <p:txBody>
          <a:bodyPr>
            <a:normAutofit/>
          </a:bodyPr>
          <a:lstStyle/>
          <a:p>
            <a:r>
              <a:t>Design models</a:t>
            </a:r>
          </a:p>
        </p:txBody>
      </p:sp>
      <p:sp>
        <p:nvSpPr>
          <p:cNvPr id="125" name="Design models show the objects and object classes and relationships between these entities.…"/>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t>Design models show the objects and object classes and relationships between these entities.</a:t>
            </a:r>
          </a:p>
          <a:p>
            <a:pPr>
              <a:spcBef>
                <a:spcPts val="600"/>
              </a:spcBef>
              <a:buFontTx/>
              <a:buChar char="◇"/>
              <a:defRPr sz="2400">
                <a:solidFill>
                  <a:srgbClr val="ED302B"/>
                </a:solidFill>
                <a:latin typeface="Arial"/>
                <a:ea typeface="Arial"/>
                <a:cs typeface="Arial"/>
                <a:sym typeface="Arial"/>
              </a:defRPr>
            </a:pPr>
            <a:r>
              <a:t>Static models</a:t>
            </a:r>
            <a:r>
              <a:rPr>
                <a:solidFill>
                  <a:srgbClr val="46424D"/>
                </a:solidFill>
              </a:rPr>
              <a:t> describe the static structure of the system in terms of object classes and relationships.</a:t>
            </a:r>
          </a:p>
          <a:p>
            <a:pPr>
              <a:spcBef>
                <a:spcPts val="600"/>
              </a:spcBef>
              <a:buFontTx/>
              <a:buChar char="◇"/>
              <a:defRPr sz="2400">
                <a:solidFill>
                  <a:srgbClr val="ED302B"/>
                </a:solidFill>
                <a:latin typeface="Arial"/>
                <a:ea typeface="Arial"/>
                <a:cs typeface="Arial"/>
                <a:sym typeface="Arial"/>
              </a:defRPr>
            </a:pPr>
            <a:r>
              <a:t>Dynamic</a:t>
            </a:r>
            <a:r>
              <a:rPr>
                <a:solidFill>
                  <a:srgbClr val="46424D"/>
                </a:solidFill>
              </a:rPr>
              <a:t> models describe the dynamic interactions between objects.</a:t>
            </a:r>
          </a:p>
        </p:txBody>
      </p:sp>
      <p:sp>
        <p:nvSpPr>
          <p:cNvPr id="126"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18</a:t>
            </a:fld>
            <a:endParaRPr/>
          </a:p>
        </p:txBody>
      </p:sp>
      <p:sp>
        <p:nvSpPr>
          <p:cNvPr id="127"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2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4797152"/>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04013" fill="hold"/>
                                        <p:tgtEl>
                                          <p:spTgt spid="12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Examples of design models"/>
          <p:cNvSpPr txBox="1">
            <a:spLocks noGrp="1"/>
          </p:cNvSpPr>
          <p:nvPr>
            <p:ph type="title" idx="4294967295"/>
          </p:nvPr>
        </p:nvSpPr>
        <p:spPr>
          <a:xfrm>
            <a:off x="457200" y="274637"/>
            <a:ext cx="7292975" cy="1143001"/>
          </a:xfrm>
          <a:prstGeom prst="rect">
            <a:avLst/>
          </a:prstGeom>
        </p:spPr>
        <p:txBody>
          <a:bodyPr lIns="44622" tIns="44622" rIns="44622" bIns="44622">
            <a:normAutofit/>
          </a:bodyPr>
          <a:lstStyle/>
          <a:p>
            <a:r>
              <a:t>Examples of design models</a:t>
            </a:r>
          </a:p>
        </p:txBody>
      </p:sp>
      <p:sp>
        <p:nvSpPr>
          <p:cNvPr id="131" name="Subsystem models that show logical groupings of objects into coherent subsystems.…"/>
          <p:cNvSpPr txBox="1">
            <a:spLocks noGrp="1"/>
          </p:cNvSpPr>
          <p:nvPr>
            <p:ph type="body" idx="4294967295"/>
          </p:nvPr>
        </p:nvSpPr>
        <p:spPr>
          <a:xfrm>
            <a:off x="457200" y="1600200"/>
            <a:ext cx="8229600" cy="4525963"/>
          </a:xfrm>
          <a:prstGeom prst="rect">
            <a:avLst/>
          </a:prstGeom>
        </p:spPr>
        <p:txBody>
          <a:bodyPr lIns="44622" tIns="44622" rIns="44622" bIns="44622">
            <a:normAutofit/>
          </a:bodyPr>
          <a:lstStyle/>
          <a:p>
            <a:pPr>
              <a:spcBef>
                <a:spcPts val="600"/>
              </a:spcBef>
              <a:buFontTx/>
              <a:buChar char="◇"/>
              <a:defRPr sz="2400">
                <a:solidFill>
                  <a:srgbClr val="ED302B"/>
                </a:solidFill>
                <a:latin typeface="Arial"/>
                <a:ea typeface="Arial"/>
                <a:cs typeface="Arial"/>
                <a:sym typeface="Arial"/>
              </a:defRPr>
            </a:pPr>
            <a:r>
              <a:t>Subsystem models</a:t>
            </a:r>
            <a:r>
              <a:rPr>
                <a:solidFill>
                  <a:srgbClr val="46424D"/>
                </a:solidFill>
              </a:rPr>
              <a:t> that show logical groupings of objects into coherent subsystems.</a:t>
            </a:r>
          </a:p>
          <a:p>
            <a:pPr>
              <a:spcBef>
                <a:spcPts val="600"/>
              </a:spcBef>
              <a:buFontTx/>
              <a:buChar char="◇"/>
              <a:defRPr sz="2400">
                <a:solidFill>
                  <a:srgbClr val="ED302B"/>
                </a:solidFill>
                <a:latin typeface="Arial"/>
                <a:ea typeface="Arial"/>
                <a:cs typeface="Arial"/>
                <a:sym typeface="Arial"/>
              </a:defRPr>
            </a:pPr>
            <a:r>
              <a:t>Sequence models</a:t>
            </a:r>
            <a:r>
              <a:rPr>
                <a:solidFill>
                  <a:srgbClr val="46424D"/>
                </a:solidFill>
              </a:rPr>
              <a:t> that show the sequence of object interactions.</a:t>
            </a:r>
          </a:p>
          <a:p>
            <a:pPr>
              <a:spcBef>
                <a:spcPts val="600"/>
              </a:spcBef>
              <a:buFontTx/>
              <a:buChar char="◇"/>
              <a:defRPr sz="2400">
                <a:solidFill>
                  <a:srgbClr val="ED302B"/>
                </a:solidFill>
                <a:latin typeface="Arial"/>
                <a:ea typeface="Arial"/>
                <a:cs typeface="Arial"/>
                <a:sym typeface="Arial"/>
              </a:defRPr>
            </a:pPr>
            <a:r>
              <a:t>State machine models</a:t>
            </a:r>
            <a:r>
              <a:rPr>
                <a:solidFill>
                  <a:srgbClr val="46424D"/>
                </a:solidFill>
              </a:rPr>
              <a:t> that show how individual objects change their state in response to events.</a:t>
            </a:r>
          </a:p>
          <a:p>
            <a:pPr>
              <a:spcBef>
                <a:spcPts val="600"/>
              </a:spcBef>
              <a:buFontTx/>
              <a:buChar char="◇"/>
              <a:defRPr sz="2400">
                <a:solidFill>
                  <a:srgbClr val="ED302B"/>
                </a:solidFill>
                <a:latin typeface="Arial"/>
                <a:ea typeface="Arial"/>
                <a:cs typeface="Arial"/>
                <a:sym typeface="Arial"/>
              </a:defRPr>
            </a:pPr>
            <a:r>
              <a:t>Other models</a:t>
            </a:r>
            <a:r>
              <a:rPr>
                <a:solidFill>
                  <a:srgbClr val="46424D"/>
                </a:solidFill>
              </a:rPr>
              <a:t> include use-case models, aggregation models, generalisation models, etc.</a:t>
            </a:r>
          </a:p>
        </p:txBody>
      </p:sp>
      <p:sp>
        <p:nvSpPr>
          <p:cNvPr id="132"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133"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3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084168" y="4797152"/>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49002"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Design and implementation"/>
          <p:cNvSpPr txBox="1">
            <a:spLocks noGrp="1"/>
          </p:cNvSpPr>
          <p:nvPr>
            <p:ph type="title" idx="4294967295"/>
          </p:nvPr>
        </p:nvSpPr>
        <p:spPr>
          <a:xfrm>
            <a:off x="457200" y="274637"/>
            <a:ext cx="7292975" cy="1143001"/>
          </a:xfrm>
          <a:prstGeom prst="rect">
            <a:avLst/>
          </a:prstGeom>
        </p:spPr>
        <p:txBody>
          <a:bodyPr>
            <a:normAutofit/>
          </a:bodyPr>
          <a:lstStyle/>
          <a:p>
            <a:r>
              <a:t>Design and implementation</a:t>
            </a:r>
          </a:p>
        </p:txBody>
      </p:sp>
      <p:sp>
        <p:nvSpPr>
          <p:cNvPr id="29" name="Software design and implementation is the stage in the software engineering process at which an executable software system is developed.…"/>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rPr dirty="0"/>
              <a:t>Software design and implementation is the stage in the software engineering process at which an executable software system is developed. </a:t>
            </a:r>
          </a:p>
          <a:p>
            <a:pPr>
              <a:spcBef>
                <a:spcPts val="600"/>
              </a:spcBef>
              <a:buFontTx/>
              <a:buChar char="◇"/>
              <a:defRPr sz="2400">
                <a:solidFill>
                  <a:srgbClr val="46424D"/>
                </a:solidFill>
                <a:latin typeface="Arial"/>
                <a:ea typeface="Arial"/>
                <a:cs typeface="Arial"/>
                <a:sym typeface="Arial"/>
              </a:defRPr>
            </a:pPr>
            <a:r>
              <a:rPr dirty="0"/>
              <a:t>Software </a:t>
            </a:r>
            <a:r>
              <a:rPr dirty="0">
                <a:solidFill>
                  <a:srgbClr val="ED302B"/>
                </a:solidFill>
              </a:rPr>
              <a:t>design and implementation activities are</a:t>
            </a:r>
            <a:r>
              <a:rPr dirty="0"/>
              <a:t> invariably </a:t>
            </a:r>
            <a:r>
              <a:rPr dirty="0">
                <a:solidFill>
                  <a:srgbClr val="ED302B"/>
                </a:solidFill>
              </a:rPr>
              <a:t>inter-leaved.</a:t>
            </a:r>
            <a:r>
              <a:rPr dirty="0"/>
              <a:t> </a:t>
            </a:r>
          </a:p>
          <a:p>
            <a:pPr marL="742950" lvl="1" indent="-285750">
              <a:spcBef>
                <a:spcPts val="300"/>
              </a:spcBef>
              <a:buSzPct val="100000"/>
              <a:buFontTx/>
              <a:buChar char="▪"/>
              <a:defRPr sz="2000">
                <a:solidFill>
                  <a:srgbClr val="46424D"/>
                </a:solidFill>
                <a:latin typeface="Arial"/>
                <a:ea typeface="Arial"/>
                <a:cs typeface="Arial"/>
                <a:sym typeface="Arial"/>
              </a:defRPr>
            </a:pPr>
            <a:r>
              <a:rPr dirty="0"/>
              <a:t>Software design is a creative activity in which you identify software components and their relationships, based on a customer’s requirements. </a:t>
            </a:r>
          </a:p>
          <a:p>
            <a:pPr marL="742950" lvl="1" indent="-285750">
              <a:spcBef>
                <a:spcPts val="300"/>
              </a:spcBef>
              <a:buSzPct val="100000"/>
              <a:buFontTx/>
              <a:buChar char="▪"/>
              <a:defRPr sz="2000">
                <a:solidFill>
                  <a:srgbClr val="46424D"/>
                </a:solidFill>
                <a:latin typeface="Arial"/>
                <a:ea typeface="Arial"/>
                <a:cs typeface="Arial"/>
                <a:sym typeface="Arial"/>
              </a:defRPr>
            </a:pPr>
            <a:r>
              <a:rPr dirty="0"/>
              <a:t>Implementation is the process of realizing the design as a program. </a:t>
            </a:r>
          </a:p>
        </p:txBody>
      </p:sp>
      <p:sp>
        <p:nvSpPr>
          <p:cNvPr id="30" name="幻灯片编号"/>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sp>
        <p:nvSpPr>
          <p:cNvPr id="31"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3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5085184"/>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96900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ubsystem models"/>
          <p:cNvSpPr txBox="1">
            <a:spLocks noGrp="1"/>
          </p:cNvSpPr>
          <p:nvPr>
            <p:ph type="title" idx="4294967295"/>
          </p:nvPr>
        </p:nvSpPr>
        <p:spPr>
          <a:xfrm>
            <a:off x="457200" y="274637"/>
            <a:ext cx="7292975" cy="1143001"/>
          </a:xfrm>
          <a:prstGeom prst="rect">
            <a:avLst/>
          </a:prstGeom>
        </p:spPr>
        <p:txBody>
          <a:bodyPr>
            <a:normAutofit/>
          </a:bodyPr>
          <a:lstStyle/>
          <a:p>
            <a:r>
              <a:t>Subsystem models</a:t>
            </a:r>
          </a:p>
        </p:txBody>
      </p:sp>
      <p:sp>
        <p:nvSpPr>
          <p:cNvPr id="137" name="Shows how the design is organised into logically related groups of objects.…"/>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rPr dirty="0"/>
              <a:t>Shows how the design is </a:t>
            </a:r>
            <a:r>
              <a:rPr dirty="0" err="1"/>
              <a:t>organised</a:t>
            </a:r>
            <a:r>
              <a:rPr dirty="0"/>
              <a:t> into logically related groups of objects.</a:t>
            </a:r>
          </a:p>
          <a:p>
            <a:pPr>
              <a:spcBef>
                <a:spcPts val="600"/>
              </a:spcBef>
              <a:buFontTx/>
              <a:buChar char="◇"/>
              <a:defRPr sz="2400">
                <a:solidFill>
                  <a:srgbClr val="46424D"/>
                </a:solidFill>
                <a:latin typeface="Arial"/>
                <a:ea typeface="Arial"/>
                <a:cs typeface="Arial"/>
                <a:sym typeface="Arial"/>
              </a:defRPr>
            </a:pPr>
            <a:r>
              <a:rPr dirty="0"/>
              <a:t>In the UML, these are shown </a:t>
            </a:r>
            <a:r>
              <a:rPr dirty="0">
                <a:solidFill>
                  <a:srgbClr val="FF0000"/>
                </a:solidFill>
              </a:rPr>
              <a:t>using packages </a:t>
            </a:r>
            <a:r>
              <a:rPr dirty="0"/>
              <a:t>- an encapsulation construct. This is a logical model. The actual </a:t>
            </a:r>
            <a:r>
              <a:rPr dirty="0" err="1"/>
              <a:t>organisation</a:t>
            </a:r>
            <a:r>
              <a:rPr dirty="0"/>
              <a:t> of objects in the system may be different.</a:t>
            </a:r>
          </a:p>
        </p:txBody>
      </p:sp>
      <p:sp>
        <p:nvSpPr>
          <p:cNvPr id="138"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20</a:t>
            </a:fld>
            <a:endParaRPr/>
          </a:p>
        </p:txBody>
      </p:sp>
      <p:sp>
        <p:nvSpPr>
          <p:cNvPr id="139"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4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8100392" y="4171950"/>
            <a:ext cx="571500" cy="571500"/>
          </a:xfrm>
          <a:prstGeom prst="rect">
            <a:avLst/>
          </a:prstGeom>
          <a:ln w="12700">
            <a:miter lim="400000"/>
          </a:ln>
        </p:spPr>
      </p:pic>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7082" y="3703637"/>
            <a:ext cx="7205663" cy="2079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095668" fill="hold"/>
                                        <p:tgtEl>
                                          <p:spTgt spid="14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equence models"/>
          <p:cNvSpPr txBox="1">
            <a:spLocks noGrp="1"/>
          </p:cNvSpPr>
          <p:nvPr>
            <p:ph type="title" idx="4294967295"/>
          </p:nvPr>
        </p:nvSpPr>
        <p:spPr>
          <a:xfrm>
            <a:off x="457200" y="274637"/>
            <a:ext cx="7292975" cy="1143001"/>
          </a:xfrm>
          <a:prstGeom prst="rect">
            <a:avLst/>
          </a:prstGeom>
        </p:spPr>
        <p:txBody>
          <a:bodyPr>
            <a:normAutofit/>
          </a:bodyPr>
          <a:lstStyle/>
          <a:p>
            <a:r>
              <a:t>Sequence models</a:t>
            </a:r>
          </a:p>
        </p:txBody>
      </p:sp>
      <p:sp>
        <p:nvSpPr>
          <p:cNvPr id="143" name="Sequence models show the sequence of object interactions that take place…"/>
          <p:cNvSpPr txBox="1">
            <a:spLocks noGrp="1"/>
          </p:cNvSpPr>
          <p:nvPr>
            <p:ph type="body" idx="4294967295"/>
          </p:nvPr>
        </p:nvSpPr>
        <p:spPr>
          <a:xfrm>
            <a:off x="457200" y="1600200"/>
            <a:ext cx="8229600" cy="4525963"/>
          </a:xfrm>
          <a:prstGeom prst="rect">
            <a:avLst/>
          </a:prstGeom>
        </p:spPr>
        <p:txBody>
          <a:bodyPr>
            <a:normAutofit/>
          </a:bodyPr>
          <a:lstStyle/>
          <a:p>
            <a:pPr>
              <a:lnSpc>
                <a:spcPct val="90000"/>
              </a:lnSpc>
              <a:spcBef>
                <a:spcPts val="600"/>
              </a:spcBef>
              <a:buFontTx/>
              <a:buChar char="◇"/>
              <a:defRPr sz="2400">
                <a:solidFill>
                  <a:srgbClr val="46424D"/>
                </a:solidFill>
                <a:latin typeface="Arial"/>
                <a:ea typeface="Arial"/>
                <a:cs typeface="Arial"/>
                <a:sym typeface="Arial"/>
              </a:defRPr>
            </a:pPr>
            <a:r>
              <a:t>Sequence models show the sequence of object interactions that take place</a:t>
            </a:r>
          </a:p>
          <a:p>
            <a:pPr marL="742950" lvl="1" indent="-285750">
              <a:lnSpc>
                <a:spcPct val="90000"/>
              </a:lnSpc>
              <a:spcBef>
                <a:spcPts val="300"/>
              </a:spcBef>
              <a:buSzPct val="100000"/>
              <a:buFontTx/>
              <a:buChar char="▪"/>
              <a:defRPr sz="2000">
                <a:solidFill>
                  <a:srgbClr val="46424D"/>
                </a:solidFill>
                <a:latin typeface="Arial"/>
                <a:ea typeface="Arial"/>
                <a:cs typeface="Arial"/>
                <a:sym typeface="Arial"/>
              </a:defRPr>
            </a:pPr>
            <a:r>
              <a:t>Objects are arranged horizontally across the top;</a:t>
            </a:r>
          </a:p>
          <a:p>
            <a:pPr marL="742950" lvl="1" indent="-285750">
              <a:lnSpc>
                <a:spcPct val="90000"/>
              </a:lnSpc>
              <a:spcBef>
                <a:spcPts val="300"/>
              </a:spcBef>
              <a:buSzPct val="100000"/>
              <a:buFontTx/>
              <a:buChar char="▪"/>
              <a:defRPr sz="2000">
                <a:solidFill>
                  <a:srgbClr val="46424D"/>
                </a:solidFill>
                <a:latin typeface="Arial"/>
                <a:ea typeface="Arial"/>
                <a:cs typeface="Arial"/>
                <a:sym typeface="Arial"/>
              </a:defRPr>
            </a:pPr>
            <a:r>
              <a:t>Time is represented vertically so models are read top to bottom;</a:t>
            </a:r>
          </a:p>
          <a:p>
            <a:pPr marL="742950" lvl="1" indent="-285750">
              <a:lnSpc>
                <a:spcPct val="90000"/>
              </a:lnSpc>
              <a:spcBef>
                <a:spcPts val="300"/>
              </a:spcBef>
              <a:buSzPct val="100000"/>
              <a:buFontTx/>
              <a:buChar char="▪"/>
              <a:defRPr sz="2000">
                <a:solidFill>
                  <a:srgbClr val="46424D"/>
                </a:solidFill>
                <a:latin typeface="Arial"/>
                <a:ea typeface="Arial"/>
                <a:cs typeface="Arial"/>
                <a:sym typeface="Arial"/>
              </a:defRPr>
            </a:pPr>
            <a:r>
              <a:t>Interactions are represented by labelled arrows, Different styles of arrow represent different types of interaction;</a:t>
            </a:r>
          </a:p>
          <a:p>
            <a:pPr marL="742950" lvl="1" indent="-285750">
              <a:lnSpc>
                <a:spcPct val="90000"/>
              </a:lnSpc>
              <a:spcBef>
                <a:spcPts val="300"/>
              </a:spcBef>
              <a:buSzPct val="100000"/>
              <a:buFontTx/>
              <a:buChar char="▪"/>
              <a:defRPr sz="2000">
                <a:solidFill>
                  <a:srgbClr val="46424D"/>
                </a:solidFill>
                <a:latin typeface="Arial"/>
                <a:ea typeface="Arial"/>
                <a:cs typeface="Arial"/>
                <a:sym typeface="Arial"/>
              </a:defRPr>
            </a:pPr>
            <a:r>
              <a:t>A thin rectangle in an object lifeline represents the time when the object is the controlling object in the system.</a:t>
            </a:r>
          </a:p>
        </p:txBody>
      </p:sp>
      <p:sp>
        <p:nvSpPr>
          <p:cNvPr id="144"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21</a:t>
            </a:fld>
            <a:endParaRPr/>
          </a:p>
        </p:txBody>
      </p:sp>
      <p:sp>
        <p:nvSpPr>
          <p:cNvPr id="145"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4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4725144"/>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50682" fill="hold"/>
                                        <p:tgtEl>
                                          <p:spTgt spid="14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equence diagram describing data collection"/>
          <p:cNvSpPr txBox="1">
            <a:spLocks noGrp="1"/>
          </p:cNvSpPr>
          <p:nvPr>
            <p:ph type="title" idx="4294967295"/>
          </p:nvPr>
        </p:nvSpPr>
        <p:spPr>
          <a:xfrm>
            <a:off x="457200" y="274637"/>
            <a:ext cx="7292975" cy="1143001"/>
          </a:xfrm>
          <a:prstGeom prst="rect">
            <a:avLst/>
          </a:prstGeom>
        </p:spPr>
        <p:txBody>
          <a:bodyPr>
            <a:normAutofit/>
          </a:bodyPr>
          <a:lstStyle/>
          <a:p>
            <a:r>
              <a:t>Sequence diagram describing data collection </a:t>
            </a:r>
          </a:p>
        </p:txBody>
      </p:sp>
      <p:sp>
        <p:nvSpPr>
          <p:cNvPr id="149"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22</a:t>
            </a:fld>
            <a:endParaRPr/>
          </a:p>
        </p:txBody>
      </p:sp>
      <p:sp>
        <p:nvSpPr>
          <p:cNvPr id="150"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51" name="7.7 WS-SeqDiagram.eps" descr="7.7 WS-SeqDiagram.eps"/>
          <p:cNvPicPr>
            <a:picLocks noChangeAspect="1"/>
          </p:cNvPicPr>
          <p:nvPr/>
        </p:nvPicPr>
        <p:blipFill>
          <a:blip r:embed="rId4">
            <a:extLst/>
          </a:blip>
          <a:stretch>
            <a:fillRect/>
          </a:stretch>
        </p:blipFill>
        <p:spPr>
          <a:xfrm>
            <a:off x="817439" y="1600200"/>
            <a:ext cx="7509122" cy="4525963"/>
          </a:xfrm>
          <a:prstGeom prst="rect">
            <a:avLst/>
          </a:prstGeom>
          <a:ln w="12700">
            <a:miter lim="400000"/>
          </a:ln>
        </p:spPr>
      </p:pic>
      <p:pic>
        <p:nvPicPr>
          <p:cNvPr id="15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660232" y="4941168"/>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918998" fill="hold"/>
                                        <p:tgtEl>
                                          <p:spTgt spid="15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State diagrams"/>
          <p:cNvSpPr txBox="1">
            <a:spLocks noGrp="1"/>
          </p:cNvSpPr>
          <p:nvPr>
            <p:ph type="title" idx="4294967295"/>
          </p:nvPr>
        </p:nvSpPr>
        <p:spPr>
          <a:xfrm>
            <a:off x="457200" y="274637"/>
            <a:ext cx="7292975" cy="1143001"/>
          </a:xfrm>
          <a:prstGeom prst="rect">
            <a:avLst/>
          </a:prstGeom>
        </p:spPr>
        <p:txBody>
          <a:bodyPr>
            <a:normAutofit/>
          </a:bodyPr>
          <a:lstStyle/>
          <a:p>
            <a:r>
              <a:t>State diagrams</a:t>
            </a:r>
          </a:p>
        </p:txBody>
      </p:sp>
      <p:sp>
        <p:nvSpPr>
          <p:cNvPr id="155" name="State diagrams are used to show how objects respond to different service requests and the state transitions triggered by these requests.…"/>
          <p:cNvSpPr txBox="1">
            <a:spLocks noGrp="1"/>
          </p:cNvSpPr>
          <p:nvPr>
            <p:ph type="body" idx="4294967295"/>
          </p:nvPr>
        </p:nvSpPr>
        <p:spPr>
          <a:xfrm>
            <a:off x="457200" y="1600200"/>
            <a:ext cx="8229600" cy="4525963"/>
          </a:xfrm>
          <a:prstGeom prst="rect">
            <a:avLst/>
          </a:prstGeom>
        </p:spPr>
        <p:txBody>
          <a:bodyPr>
            <a:normAutofit/>
          </a:bodyPr>
          <a:lstStyle/>
          <a:p>
            <a:pPr>
              <a:lnSpc>
                <a:spcPct val="90000"/>
              </a:lnSpc>
              <a:spcBef>
                <a:spcPts val="600"/>
              </a:spcBef>
              <a:buFontTx/>
              <a:buChar char="◇"/>
              <a:defRPr sz="2400">
                <a:solidFill>
                  <a:srgbClr val="46424D"/>
                </a:solidFill>
                <a:latin typeface="Arial"/>
                <a:ea typeface="Arial"/>
                <a:cs typeface="Arial"/>
                <a:sym typeface="Arial"/>
              </a:defRPr>
            </a:pPr>
            <a:r>
              <a:t>State diagrams are used to show how objects respond to different service requests and the state transitions triggered by these requests.</a:t>
            </a:r>
          </a:p>
          <a:p>
            <a:pPr>
              <a:lnSpc>
                <a:spcPct val="90000"/>
              </a:lnSpc>
              <a:spcBef>
                <a:spcPts val="600"/>
              </a:spcBef>
              <a:buFontTx/>
              <a:buChar char="◇"/>
              <a:defRPr sz="2400">
                <a:solidFill>
                  <a:srgbClr val="46424D"/>
                </a:solidFill>
                <a:latin typeface="Arial"/>
                <a:ea typeface="Arial"/>
                <a:cs typeface="Arial"/>
                <a:sym typeface="Arial"/>
              </a:defRPr>
            </a:pPr>
            <a:r>
              <a:t>State diagrams are </a:t>
            </a:r>
            <a:r>
              <a:rPr>
                <a:solidFill>
                  <a:srgbClr val="ED302B"/>
                </a:solidFill>
              </a:rPr>
              <a:t>useful</a:t>
            </a:r>
            <a:r>
              <a:t> high-level models of </a:t>
            </a:r>
            <a:r>
              <a:rPr>
                <a:solidFill>
                  <a:srgbClr val="ED302B"/>
                </a:solidFill>
              </a:rPr>
              <a:t>a system or an object’s run-time behavior. </a:t>
            </a:r>
          </a:p>
          <a:p>
            <a:pPr>
              <a:lnSpc>
                <a:spcPct val="90000"/>
              </a:lnSpc>
              <a:spcBef>
                <a:spcPts val="600"/>
              </a:spcBef>
              <a:buFontTx/>
              <a:buChar char="◇"/>
              <a:defRPr sz="2400">
                <a:solidFill>
                  <a:srgbClr val="46424D"/>
                </a:solidFill>
                <a:latin typeface="Arial"/>
                <a:ea typeface="Arial"/>
                <a:cs typeface="Arial"/>
                <a:sym typeface="Arial"/>
              </a:defRPr>
            </a:pPr>
            <a:r>
              <a:t>You </a:t>
            </a:r>
            <a:r>
              <a:rPr>
                <a:solidFill>
                  <a:srgbClr val="ED302B"/>
                </a:solidFill>
              </a:rPr>
              <a:t>don’t usually need a state diagram for all of the objects</a:t>
            </a:r>
            <a:r>
              <a:t> in the system. Many of the objects in a system are relatively simple and a state model adds unnecessary detail to the design.</a:t>
            </a:r>
          </a:p>
        </p:txBody>
      </p:sp>
      <p:sp>
        <p:nvSpPr>
          <p:cNvPr id="156"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23</a:t>
            </a:fld>
            <a:endParaRPr/>
          </a:p>
        </p:txBody>
      </p:sp>
      <p:sp>
        <p:nvSpPr>
          <p:cNvPr id="157"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5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667250" y="4581128"/>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735668" fill="hold"/>
                                        <p:tgtEl>
                                          <p:spTgt spid="15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8"/>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Weather station state diagram"/>
          <p:cNvSpPr txBox="1">
            <a:spLocks noGrp="1"/>
          </p:cNvSpPr>
          <p:nvPr>
            <p:ph type="title" idx="4294967295"/>
          </p:nvPr>
        </p:nvSpPr>
        <p:spPr>
          <a:xfrm>
            <a:off x="457200" y="274637"/>
            <a:ext cx="7292975" cy="1143001"/>
          </a:xfrm>
          <a:prstGeom prst="rect">
            <a:avLst/>
          </a:prstGeom>
        </p:spPr>
        <p:txBody>
          <a:bodyPr>
            <a:normAutofit/>
          </a:bodyPr>
          <a:lstStyle/>
          <a:p>
            <a:r>
              <a:t>Weather station state diagram </a:t>
            </a:r>
          </a:p>
        </p:txBody>
      </p:sp>
      <p:sp>
        <p:nvSpPr>
          <p:cNvPr id="161"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24</a:t>
            </a:fld>
            <a:endParaRPr/>
          </a:p>
        </p:txBody>
      </p:sp>
      <p:sp>
        <p:nvSpPr>
          <p:cNvPr id="162"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63" name="7.8 WS-StateModel.eps" descr="7.8 WS-StateModel.eps"/>
          <p:cNvPicPr>
            <a:picLocks noChangeAspect="1"/>
          </p:cNvPicPr>
          <p:nvPr/>
        </p:nvPicPr>
        <p:blipFill>
          <a:blip r:embed="rId4">
            <a:extLst/>
          </a:blip>
          <a:stretch>
            <a:fillRect/>
          </a:stretch>
        </p:blipFill>
        <p:spPr>
          <a:xfrm>
            <a:off x="800320" y="1600200"/>
            <a:ext cx="7543360" cy="4525963"/>
          </a:xfrm>
          <a:prstGeom prst="rect">
            <a:avLst/>
          </a:prstGeom>
          <a:ln w="12700">
            <a:miter lim="400000"/>
          </a:ln>
        </p:spPr>
      </p:pic>
      <p:pic>
        <p:nvPicPr>
          <p:cNvPr id="164"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660232" y="1772816"/>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67324" fill="hold"/>
                                        <p:tgtEl>
                                          <p:spTgt spid="16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Interface specification"/>
          <p:cNvSpPr txBox="1">
            <a:spLocks noGrp="1"/>
          </p:cNvSpPr>
          <p:nvPr>
            <p:ph type="title" idx="4294967295"/>
          </p:nvPr>
        </p:nvSpPr>
        <p:spPr>
          <a:xfrm>
            <a:off x="457200" y="274637"/>
            <a:ext cx="7292975" cy="1143001"/>
          </a:xfrm>
          <a:prstGeom prst="rect">
            <a:avLst/>
          </a:prstGeom>
        </p:spPr>
        <p:txBody>
          <a:bodyPr>
            <a:normAutofit/>
          </a:bodyPr>
          <a:lstStyle/>
          <a:p>
            <a:r>
              <a:t>Interface specification</a:t>
            </a:r>
          </a:p>
        </p:txBody>
      </p:sp>
      <p:sp>
        <p:nvSpPr>
          <p:cNvPr id="167" name="Object interfaces have to be specified so that the objects and other components can be designed in parallel..…"/>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t>Object interfaces have to be specified so that the objects and other components can be designed in parallel.</a:t>
            </a:r>
            <a:r>
              <a:rPr>
                <a:solidFill>
                  <a:srgbClr val="FF0000"/>
                </a:solidFill>
              </a:rPr>
              <a:t>.</a:t>
            </a:r>
          </a:p>
          <a:p>
            <a:pPr>
              <a:spcBef>
                <a:spcPts val="600"/>
              </a:spcBef>
              <a:buFontTx/>
              <a:buChar char="◇"/>
              <a:defRPr sz="2400">
                <a:solidFill>
                  <a:srgbClr val="46424D"/>
                </a:solidFill>
                <a:latin typeface="Arial"/>
                <a:ea typeface="Arial"/>
                <a:cs typeface="Arial"/>
                <a:sym typeface="Arial"/>
              </a:defRPr>
            </a:pPr>
            <a:r>
              <a:t>Objects may have several interfaces which are viewpoints on the methods provided.</a:t>
            </a:r>
          </a:p>
          <a:p>
            <a:pPr>
              <a:spcBef>
                <a:spcPts val="600"/>
              </a:spcBef>
              <a:buFontTx/>
              <a:buChar char="◇"/>
              <a:defRPr sz="2400">
                <a:solidFill>
                  <a:srgbClr val="ED302B"/>
                </a:solidFill>
                <a:latin typeface="Arial"/>
                <a:ea typeface="Arial"/>
                <a:cs typeface="Arial"/>
                <a:sym typeface="Arial"/>
              </a:defRPr>
            </a:pPr>
            <a:r>
              <a:t>The UML uses class diagrams  for interface specification</a:t>
            </a:r>
            <a:r>
              <a:rPr>
                <a:solidFill>
                  <a:srgbClr val="46424D"/>
                </a:solidFill>
              </a:rPr>
              <a:t> but Java may also be used.</a:t>
            </a:r>
          </a:p>
        </p:txBody>
      </p:sp>
      <p:sp>
        <p:nvSpPr>
          <p:cNvPr id="168"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25</a:t>
            </a:fld>
            <a:endParaRPr/>
          </a:p>
        </p:txBody>
      </p:sp>
      <p:sp>
        <p:nvSpPr>
          <p:cNvPr id="169"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7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688330" y="4437112"/>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130680" fill="hold"/>
                                        <p:tgtEl>
                                          <p:spTgt spid="17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Weather station interfaces"/>
          <p:cNvSpPr txBox="1">
            <a:spLocks noGrp="1"/>
          </p:cNvSpPr>
          <p:nvPr>
            <p:ph type="title" idx="4294967295"/>
          </p:nvPr>
        </p:nvSpPr>
        <p:spPr>
          <a:xfrm>
            <a:off x="457200" y="274637"/>
            <a:ext cx="7292975" cy="1143001"/>
          </a:xfrm>
          <a:prstGeom prst="rect">
            <a:avLst/>
          </a:prstGeom>
        </p:spPr>
        <p:txBody>
          <a:bodyPr>
            <a:normAutofit/>
          </a:bodyPr>
          <a:lstStyle/>
          <a:p>
            <a:r>
              <a:t>Weather station interfaces </a:t>
            </a:r>
          </a:p>
        </p:txBody>
      </p:sp>
      <p:sp>
        <p:nvSpPr>
          <p:cNvPr id="173" name="幻灯片编号"/>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26</a:t>
            </a:fld>
            <a:endParaRPr/>
          </a:p>
        </p:txBody>
      </p:sp>
      <p:sp>
        <p:nvSpPr>
          <p:cNvPr id="174"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175" name="7.9 Interfaces.eps" descr="7.9 Interfaces.eps"/>
          <p:cNvPicPr>
            <a:picLocks noChangeAspect="1"/>
          </p:cNvPicPr>
          <p:nvPr/>
        </p:nvPicPr>
        <p:blipFill>
          <a:blip r:embed="rId4">
            <a:extLst/>
          </a:blip>
          <a:stretch>
            <a:fillRect/>
          </a:stretch>
        </p:blipFill>
        <p:spPr>
          <a:xfrm>
            <a:off x="1143000" y="2484708"/>
            <a:ext cx="6738938" cy="1937796"/>
          </a:xfrm>
          <a:prstGeom prst="rect">
            <a:avLst/>
          </a:prstGeom>
          <a:ln w="12700">
            <a:miter lim="400000"/>
          </a:ln>
        </p:spPr>
      </p:pic>
      <p:pic>
        <p:nvPicPr>
          <p:cNvPr id="17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3491880" y="4797152"/>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91666" fill="hold"/>
                                        <p:tgtEl>
                                          <p:spTgt spid="17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An object-oriented design process"/>
          <p:cNvSpPr txBox="1">
            <a:spLocks noGrp="1"/>
          </p:cNvSpPr>
          <p:nvPr>
            <p:ph type="title" idx="4294967295"/>
          </p:nvPr>
        </p:nvSpPr>
        <p:spPr>
          <a:xfrm>
            <a:off x="669925" y="306387"/>
            <a:ext cx="8093075" cy="917576"/>
          </a:xfrm>
          <a:prstGeom prst="rect">
            <a:avLst/>
          </a:prstGeom>
        </p:spPr>
        <p:txBody>
          <a:bodyPr>
            <a:normAutofit/>
          </a:bodyPr>
          <a:lstStyle/>
          <a:p>
            <a:r>
              <a:t>An object-oriented design process</a:t>
            </a:r>
          </a:p>
        </p:txBody>
      </p:sp>
      <p:sp>
        <p:nvSpPr>
          <p:cNvPr id="35" name="Object-oriented design processes involve developing a number of different system models.…"/>
          <p:cNvSpPr txBox="1">
            <a:spLocks noGrp="1"/>
          </p:cNvSpPr>
          <p:nvPr>
            <p:ph type="body" idx="4294967295"/>
          </p:nvPr>
        </p:nvSpPr>
        <p:spPr>
          <a:xfrm>
            <a:off x="457200" y="1600200"/>
            <a:ext cx="8229600" cy="4525963"/>
          </a:xfrm>
          <a:prstGeom prst="rect">
            <a:avLst/>
          </a:prstGeom>
        </p:spPr>
        <p:txBody>
          <a:bodyPr>
            <a:normAutofit/>
          </a:bodyPr>
          <a:lstStyle/>
          <a:p>
            <a:pPr>
              <a:lnSpc>
                <a:spcPct val="90000"/>
              </a:lnSpc>
              <a:spcBef>
                <a:spcPts val="600"/>
              </a:spcBef>
              <a:buFontTx/>
              <a:buChar char="◇"/>
              <a:defRPr sz="2400">
                <a:solidFill>
                  <a:srgbClr val="46424D"/>
                </a:solidFill>
                <a:latin typeface="Arial"/>
                <a:ea typeface="Arial"/>
                <a:cs typeface="Arial"/>
                <a:sym typeface="Arial"/>
              </a:defRPr>
            </a:pPr>
            <a:r>
              <a:t>Object-oriented design processes </a:t>
            </a:r>
            <a:r>
              <a:rPr>
                <a:solidFill>
                  <a:srgbClr val="FF0000"/>
                </a:solidFill>
              </a:rPr>
              <a:t>involve developing a number of different system models</a:t>
            </a:r>
            <a:r>
              <a:t>.</a:t>
            </a:r>
          </a:p>
          <a:p>
            <a:pPr>
              <a:lnSpc>
                <a:spcPct val="90000"/>
              </a:lnSpc>
              <a:spcBef>
                <a:spcPts val="600"/>
              </a:spcBef>
              <a:buFontTx/>
              <a:buChar char="◇"/>
              <a:defRPr sz="2400">
                <a:solidFill>
                  <a:srgbClr val="46424D"/>
                </a:solidFill>
                <a:latin typeface="Arial"/>
                <a:ea typeface="Arial"/>
                <a:cs typeface="Arial"/>
                <a:sym typeface="Arial"/>
              </a:defRPr>
            </a:pPr>
            <a:r>
              <a:t>They require a lot of effort for development and maintenance of these models and, for </a:t>
            </a:r>
            <a:r>
              <a:rPr>
                <a:solidFill>
                  <a:srgbClr val="ED302B"/>
                </a:solidFill>
              </a:rPr>
              <a:t>small systems</a:t>
            </a:r>
            <a:r>
              <a:t>, this may not be cost-effective.</a:t>
            </a:r>
          </a:p>
          <a:p>
            <a:pPr>
              <a:lnSpc>
                <a:spcPct val="90000"/>
              </a:lnSpc>
              <a:spcBef>
                <a:spcPts val="600"/>
              </a:spcBef>
              <a:buFontTx/>
              <a:buChar char="◇"/>
              <a:defRPr sz="2400">
                <a:solidFill>
                  <a:srgbClr val="46424D"/>
                </a:solidFill>
                <a:latin typeface="Arial"/>
                <a:ea typeface="Arial"/>
                <a:cs typeface="Arial"/>
                <a:sym typeface="Arial"/>
              </a:defRPr>
            </a:pPr>
            <a:r>
              <a:t>However, </a:t>
            </a:r>
            <a:r>
              <a:rPr>
                <a:solidFill>
                  <a:srgbClr val="ED302B"/>
                </a:solidFill>
              </a:rPr>
              <a:t>for large systems</a:t>
            </a:r>
            <a:r>
              <a:t> developed by different groups </a:t>
            </a:r>
            <a:r>
              <a:rPr>
                <a:solidFill>
                  <a:srgbClr val="ED302B"/>
                </a:solidFill>
              </a:rPr>
              <a:t>design models are an important</a:t>
            </a:r>
            <a:r>
              <a:t> communication mechanism.</a:t>
            </a:r>
          </a:p>
        </p:txBody>
      </p:sp>
      <p:sp>
        <p:nvSpPr>
          <p:cNvPr id="36" name="幻灯片编号"/>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
        <p:nvSpPr>
          <p:cNvPr id="37"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3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238750" y="4891236"/>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107322"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Process stages"/>
          <p:cNvSpPr txBox="1">
            <a:spLocks noGrp="1"/>
          </p:cNvSpPr>
          <p:nvPr>
            <p:ph type="title" idx="4294967295"/>
          </p:nvPr>
        </p:nvSpPr>
        <p:spPr>
          <a:xfrm>
            <a:off x="457200" y="274637"/>
            <a:ext cx="7292975" cy="1143001"/>
          </a:xfrm>
          <a:prstGeom prst="rect">
            <a:avLst/>
          </a:prstGeom>
        </p:spPr>
        <p:txBody>
          <a:bodyPr>
            <a:normAutofit/>
          </a:bodyPr>
          <a:lstStyle/>
          <a:p>
            <a:r>
              <a:t>Process stages</a:t>
            </a:r>
          </a:p>
        </p:txBody>
      </p:sp>
      <p:sp>
        <p:nvSpPr>
          <p:cNvPr id="41" name="There are a variety of different object-oriented design processes that depend on the organization using the process.…"/>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46424D"/>
                </a:solidFill>
                <a:latin typeface="Arial"/>
                <a:ea typeface="Arial"/>
                <a:cs typeface="Arial"/>
                <a:sym typeface="Arial"/>
              </a:defRPr>
            </a:pPr>
            <a:r>
              <a:t>There are a variety of different object-oriented design processes that depend on the organization using the process.</a:t>
            </a:r>
          </a:p>
          <a:p>
            <a:pPr>
              <a:spcBef>
                <a:spcPts val="600"/>
              </a:spcBef>
              <a:buFontTx/>
              <a:buChar char="◇"/>
              <a:defRPr sz="2400">
                <a:solidFill>
                  <a:srgbClr val="FF0000"/>
                </a:solidFill>
                <a:latin typeface="Arial"/>
                <a:ea typeface="Arial"/>
                <a:cs typeface="Arial"/>
                <a:sym typeface="Arial"/>
              </a:defRPr>
            </a:pPr>
            <a:r>
              <a:t>Common activities </a:t>
            </a:r>
            <a:r>
              <a:rPr>
                <a:solidFill>
                  <a:srgbClr val="46424D"/>
                </a:solidFill>
              </a:rPr>
              <a:t>in these processes include:</a:t>
            </a:r>
          </a:p>
          <a:p>
            <a:pPr marL="742950" lvl="1" indent="-285750">
              <a:spcBef>
                <a:spcPts val="300"/>
              </a:spcBef>
              <a:buSzPct val="100000"/>
              <a:buFontTx/>
              <a:buChar char="▪"/>
              <a:defRPr sz="2000">
                <a:solidFill>
                  <a:srgbClr val="46424D"/>
                </a:solidFill>
                <a:latin typeface="Arial"/>
                <a:ea typeface="Arial"/>
                <a:cs typeface="Arial"/>
                <a:sym typeface="Arial"/>
              </a:defRPr>
            </a:pPr>
            <a:r>
              <a:t>Define the context and modes of use of the system;</a:t>
            </a:r>
          </a:p>
          <a:p>
            <a:pPr marL="742950" lvl="1" indent="-285750">
              <a:spcBef>
                <a:spcPts val="300"/>
              </a:spcBef>
              <a:buSzPct val="100000"/>
              <a:buFontTx/>
              <a:buChar char="▪"/>
              <a:defRPr sz="2000">
                <a:solidFill>
                  <a:srgbClr val="46424D"/>
                </a:solidFill>
                <a:latin typeface="Arial"/>
                <a:ea typeface="Arial"/>
                <a:cs typeface="Arial"/>
                <a:sym typeface="Arial"/>
              </a:defRPr>
            </a:pPr>
            <a:r>
              <a:t>Design the system architecture;</a:t>
            </a:r>
          </a:p>
          <a:p>
            <a:pPr marL="742950" lvl="1" indent="-285750">
              <a:spcBef>
                <a:spcPts val="300"/>
              </a:spcBef>
              <a:buSzPct val="100000"/>
              <a:buFontTx/>
              <a:buChar char="▪"/>
              <a:defRPr sz="2000">
                <a:solidFill>
                  <a:srgbClr val="46424D"/>
                </a:solidFill>
                <a:latin typeface="Arial"/>
                <a:ea typeface="Arial"/>
                <a:cs typeface="Arial"/>
                <a:sym typeface="Arial"/>
              </a:defRPr>
            </a:pPr>
            <a:r>
              <a:t>Identify the principal system objects;</a:t>
            </a:r>
          </a:p>
          <a:p>
            <a:pPr marL="742950" lvl="1" indent="-285750">
              <a:spcBef>
                <a:spcPts val="300"/>
              </a:spcBef>
              <a:buSzPct val="100000"/>
              <a:buFontTx/>
              <a:buChar char="▪"/>
              <a:defRPr sz="2000">
                <a:solidFill>
                  <a:srgbClr val="46424D"/>
                </a:solidFill>
                <a:latin typeface="Arial"/>
                <a:ea typeface="Arial"/>
                <a:cs typeface="Arial"/>
                <a:sym typeface="Arial"/>
              </a:defRPr>
            </a:pPr>
            <a:r>
              <a:t>Develop design models;</a:t>
            </a:r>
          </a:p>
          <a:p>
            <a:pPr marL="742950" lvl="1" indent="-285750">
              <a:spcBef>
                <a:spcPts val="300"/>
              </a:spcBef>
              <a:buSzPct val="100000"/>
              <a:buFontTx/>
              <a:buChar char="▪"/>
              <a:defRPr sz="2000">
                <a:solidFill>
                  <a:srgbClr val="46424D"/>
                </a:solidFill>
                <a:latin typeface="Arial"/>
                <a:ea typeface="Arial"/>
                <a:cs typeface="Arial"/>
                <a:sym typeface="Arial"/>
              </a:defRPr>
            </a:pPr>
            <a:r>
              <a:t>Specify object interfaces.</a:t>
            </a:r>
          </a:p>
          <a:p>
            <a:pPr>
              <a:spcBef>
                <a:spcPts val="600"/>
              </a:spcBef>
              <a:buFontTx/>
              <a:buChar char="◇"/>
              <a:defRPr sz="2400">
                <a:solidFill>
                  <a:srgbClr val="46424D"/>
                </a:solidFill>
                <a:latin typeface="Arial"/>
                <a:ea typeface="Arial"/>
                <a:cs typeface="Arial"/>
                <a:sym typeface="Arial"/>
              </a:defRPr>
            </a:pPr>
            <a:r>
              <a:t>Process illustrated here using a design for a wilderness weather station.</a:t>
            </a:r>
          </a:p>
        </p:txBody>
      </p:sp>
      <p:sp>
        <p:nvSpPr>
          <p:cNvPr id="42" name="幻灯片编号"/>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
        <p:nvSpPr>
          <p:cNvPr id="43"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4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588224" y="3467100"/>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637325"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4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ystem context and interactions"/>
          <p:cNvSpPr txBox="1">
            <a:spLocks noGrp="1"/>
          </p:cNvSpPr>
          <p:nvPr>
            <p:ph type="title" idx="4294967295"/>
          </p:nvPr>
        </p:nvSpPr>
        <p:spPr>
          <a:xfrm>
            <a:off x="457200" y="274637"/>
            <a:ext cx="7292975" cy="1143001"/>
          </a:xfrm>
          <a:prstGeom prst="rect">
            <a:avLst/>
          </a:prstGeom>
        </p:spPr>
        <p:txBody>
          <a:bodyPr>
            <a:normAutofit/>
          </a:bodyPr>
          <a:lstStyle/>
          <a:p>
            <a:r>
              <a:t>System context and interactions</a:t>
            </a:r>
          </a:p>
        </p:txBody>
      </p:sp>
      <p:sp>
        <p:nvSpPr>
          <p:cNvPr id="47" name="Understanding  the relationships between the software that is being designed and its external environment is essential for deciding how to provide the required system functionality and how to structure the system to communicate with its environment.…"/>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ED302B"/>
                </a:solidFill>
                <a:latin typeface="Arial"/>
                <a:ea typeface="Arial"/>
                <a:cs typeface="Arial"/>
                <a:sym typeface="Arial"/>
              </a:defRPr>
            </a:pPr>
            <a:r>
              <a:t>Understanding  the relationships</a:t>
            </a:r>
            <a:r>
              <a:rPr>
                <a:solidFill>
                  <a:srgbClr val="46424D"/>
                </a:solidFill>
              </a:rPr>
              <a:t> between the software that is being designed and its external environment is essential for deciding how to provide the required system functionality and how to structure the system to communicate with its environment. </a:t>
            </a:r>
          </a:p>
          <a:p>
            <a:pPr>
              <a:spcBef>
                <a:spcPts val="600"/>
              </a:spcBef>
              <a:buFontTx/>
              <a:buChar char="◇"/>
              <a:defRPr sz="2400">
                <a:solidFill>
                  <a:srgbClr val="46424D"/>
                </a:solidFill>
                <a:latin typeface="Arial"/>
                <a:ea typeface="Arial"/>
                <a:cs typeface="Arial"/>
                <a:sym typeface="Arial"/>
              </a:defRPr>
            </a:pPr>
            <a:r>
              <a:t>Understanding of the context also lets you establish the </a:t>
            </a:r>
            <a:r>
              <a:rPr>
                <a:solidFill>
                  <a:srgbClr val="ED302B"/>
                </a:solidFill>
              </a:rPr>
              <a:t>boundaries of the system</a:t>
            </a:r>
            <a:r>
              <a:t>. Setting the system boundaries helps you decide what features are implemented in the system being designed and what features are in other associated systems. </a:t>
            </a:r>
          </a:p>
        </p:txBody>
      </p:sp>
      <p:sp>
        <p:nvSpPr>
          <p:cNvPr id="48" name="幻灯片编号"/>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
        <p:nvSpPr>
          <p:cNvPr id="49"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5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688330" y="5301208"/>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114013"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5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Context and interaction models"/>
          <p:cNvSpPr txBox="1">
            <a:spLocks noGrp="1"/>
          </p:cNvSpPr>
          <p:nvPr>
            <p:ph type="title" idx="4294967295"/>
          </p:nvPr>
        </p:nvSpPr>
        <p:spPr>
          <a:xfrm>
            <a:off x="457200" y="274637"/>
            <a:ext cx="7292975" cy="1143001"/>
          </a:xfrm>
          <a:prstGeom prst="rect">
            <a:avLst/>
          </a:prstGeom>
        </p:spPr>
        <p:txBody>
          <a:bodyPr>
            <a:normAutofit/>
          </a:bodyPr>
          <a:lstStyle/>
          <a:p>
            <a:r>
              <a:t>Context and interaction models</a:t>
            </a:r>
          </a:p>
        </p:txBody>
      </p:sp>
      <p:sp>
        <p:nvSpPr>
          <p:cNvPr id="53" name="A system context model is a structural model that demonstrates the other systems in the environment of the system being developed.…"/>
          <p:cNvSpPr txBox="1">
            <a:spLocks noGrp="1"/>
          </p:cNvSpPr>
          <p:nvPr>
            <p:ph type="body" idx="4294967295"/>
          </p:nvPr>
        </p:nvSpPr>
        <p:spPr>
          <a:xfrm>
            <a:off x="457200" y="1600200"/>
            <a:ext cx="8229600" cy="4525963"/>
          </a:xfrm>
          <a:prstGeom prst="rect">
            <a:avLst/>
          </a:prstGeom>
        </p:spPr>
        <p:txBody>
          <a:bodyPr>
            <a:normAutofit/>
          </a:bodyPr>
          <a:lstStyle/>
          <a:p>
            <a:pPr>
              <a:spcBef>
                <a:spcPts val="600"/>
              </a:spcBef>
              <a:buFontTx/>
              <a:buChar char="◇"/>
              <a:defRPr sz="2400">
                <a:solidFill>
                  <a:srgbClr val="ED302B"/>
                </a:solidFill>
                <a:latin typeface="Arial"/>
                <a:ea typeface="Arial"/>
                <a:cs typeface="Arial"/>
                <a:sym typeface="Arial"/>
              </a:defRPr>
            </a:pPr>
            <a:r>
              <a:t>A system context model</a:t>
            </a:r>
            <a:r>
              <a:rPr>
                <a:solidFill>
                  <a:srgbClr val="46424D"/>
                </a:solidFill>
              </a:rPr>
              <a:t> is a structural model that demonstrates the other systems in the environment of the system being developed.</a:t>
            </a:r>
          </a:p>
          <a:p>
            <a:pPr>
              <a:spcBef>
                <a:spcPts val="600"/>
              </a:spcBef>
              <a:buFontTx/>
              <a:buChar char="◇"/>
              <a:defRPr sz="2400">
                <a:solidFill>
                  <a:srgbClr val="ED302B"/>
                </a:solidFill>
                <a:latin typeface="Arial"/>
                <a:ea typeface="Arial"/>
                <a:cs typeface="Arial"/>
                <a:sym typeface="Arial"/>
              </a:defRPr>
            </a:pPr>
            <a:r>
              <a:t>An interaction model</a:t>
            </a:r>
            <a:r>
              <a:rPr>
                <a:solidFill>
                  <a:srgbClr val="46424D"/>
                </a:solidFill>
              </a:rPr>
              <a:t> is a dynamic model that shows how the system interacts with its environment as it is used.</a:t>
            </a:r>
          </a:p>
        </p:txBody>
      </p:sp>
      <p:sp>
        <p:nvSpPr>
          <p:cNvPr id="54" name="幻灯片编号"/>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
        <p:nvSpPr>
          <p:cNvPr id="55"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5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4000500"/>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99002" fill="hold"/>
                                        <p:tgtEl>
                                          <p:spTgt spid="5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5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System context for the weather station"/>
          <p:cNvSpPr txBox="1">
            <a:spLocks noGrp="1"/>
          </p:cNvSpPr>
          <p:nvPr>
            <p:ph type="title" idx="4294967295"/>
          </p:nvPr>
        </p:nvSpPr>
        <p:spPr>
          <a:xfrm>
            <a:off x="457200" y="274637"/>
            <a:ext cx="7292975" cy="1143001"/>
          </a:xfrm>
          <a:prstGeom prst="rect">
            <a:avLst/>
          </a:prstGeom>
        </p:spPr>
        <p:txBody>
          <a:bodyPr>
            <a:normAutofit/>
          </a:bodyPr>
          <a:lstStyle/>
          <a:p>
            <a:r>
              <a:t>System context for the weather station </a:t>
            </a:r>
          </a:p>
        </p:txBody>
      </p:sp>
      <p:sp>
        <p:nvSpPr>
          <p:cNvPr id="59" name="幻灯片编号"/>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sp>
        <p:nvSpPr>
          <p:cNvPr id="60"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61" name="7.1 WeatherStatContext.eps" descr="7.1 WeatherStatContext.eps"/>
          <p:cNvPicPr>
            <a:picLocks noChangeAspect="1"/>
          </p:cNvPicPr>
          <p:nvPr/>
        </p:nvPicPr>
        <p:blipFill>
          <a:blip r:embed="rId4">
            <a:extLst/>
          </a:blip>
          <a:stretch>
            <a:fillRect/>
          </a:stretch>
        </p:blipFill>
        <p:spPr>
          <a:xfrm>
            <a:off x="1800275" y="2171700"/>
            <a:ext cx="5254525" cy="3097213"/>
          </a:xfrm>
          <a:prstGeom prst="rect">
            <a:avLst/>
          </a:prstGeom>
          <a:ln w="12700">
            <a:miter lim="400000"/>
          </a:ln>
        </p:spPr>
      </p:pic>
      <p:pic>
        <p:nvPicPr>
          <p:cNvPr id="6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7308304" y="4983163"/>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597324" fill="hold"/>
                                        <p:tgtEl>
                                          <p:spTgt spid="6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6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Weather station use cases"/>
          <p:cNvSpPr txBox="1">
            <a:spLocks noGrp="1"/>
          </p:cNvSpPr>
          <p:nvPr>
            <p:ph type="title" idx="4294967295"/>
          </p:nvPr>
        </p:nvSpPr>
        <p:spPr>
          <a:xfrm>
            <a:off x="457200" y="274637"/>
            <a:ext cx="7292975" cy="1143001"/>
          </a:xfrm>
          <a:prstGeom prst="rect">
            <a:avLst/>
          </a:prstGeom>
        </p:spPr>
        <p:txBody>
          <a:bodyPr>
            <a:normAutofit/>
          </a:bodyPr>
          <a:lstStyle/>
          <a:p>
            <a:r>
              <a:t>Weather station use cases </a:t>
            </a:r>
          </a:p>
        </p:txBody>
      </p:sp>
      <p:sp>
        <p:nvSpPr>
          <p:cNvPr id="65" name="幻灯片编号"/>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
        <p:nvSpPr>
          <p:cNvPr id="66"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67" name="7.2 WS-UseCases.eps" descr="7.2 WS-UseCases.eps"/>
          <p:cNvPicPr>
            <a:picLocks noChangeAspect="1"/>
          </p:cNvPicPr>
          <p:nvPr/>
        </p:nvPicPr>
        <p:blipFill>
          <a:blip r:embed="rId4">
            <a:extLst/>
          </a:blip>
          <a:stretch>
            <a:fillRect/>
          </a:stretch>
        </p:blipFill>
        <p:spPr>
          <a:xfrm>
            <a:off x="3027583" y="1600200"/>
            <a:ext cx="3088834" cy="4525963"/>
          </a:xfrm>
          <a:prstGeom prst="rect">
            <a:avLst/>
          </a:prstGeom>
          <a:ln w="12700">
            <a:miter lim="400000"/>
          </a:ln>
        </p:spPr>
      </p:pic>
      <p:pic>
        <p:nvPicPr>
          <p:cNvPr id="6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1403648" y="3981450"/>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650657" fill="hold"/>
                                        <p:tgtEl>
                                          <p:spTgt spid="6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6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Use case description—Report weather"/>
          <p:cNvSpPr txBox="1">
            <a:spLocks noGrp="1"/>
          </p:cNvSpPr>
          <p:nvPr>
            <p:ph type="title" idx="4294967295"/>
          </p:nvPr>
        </p:nvSpPr>
        <p:spPr>
          <a:xfrm>
            <a:off x="457200" y="274637"/>
            <a:ext cx="7292975" cy="1143001"/>
          </a:xfrm>
          <a:prstGeom prst="rect">
            <a:avLst/>
          </a:prstGeom>
        </p:spPr>
        <p:txBody>
          <a:bodyPr>
            <a:normAutofit/>
          </a:bodyPr>
          <a:lstStyle/>
          <a:p>
            <a:r>
              <a:t>Use case description—Report weather </a:t>
            </a:r>
          </a:p>
        </p:txBody>
      </p:sp>
      <p:graphicFrame>
        <p:nvGraphicFramePr>
          <p:cNvPr id="71" name="表格"/>
          <p:cNvGraphicFramePr/>
          <p:nvPr/>
        </p:nvGraphicFramePr>
        <p:xfrm>
          <a:off x="457200" y="1662112"/>
          <a:ext cx="8229600" cy="4199260"/>
        </p:xfrm>
        <a:graphic>
          <a:graphicData uri="http://schemas.openxmlformats.org/drawingml/2006/table">
            <a:tbl>
              <a:tblPr>
                <a:tableStyleId>{4C3C2611-4C71-4FC5-86AE-919BDF0F9419}</a:tableStyleId>
              </a:tblPr>
              <a:tblGrid>
                <a:gridCol w="1555750"/>
                <a:gridCol w="6673850"/>
              </a:tblGrid>
              <a:tr h="371475">
                <a:tc>
                  <a:txBody>
                    <a:bodyPr/>
                    <a:lstStyle/>
                    <a:p>
                      <a:pPr algn="l">
                        <a:defRPr sz="1800"/>
                      </a:pPr>
                      <a:r>
                        <a:rPr sz="1600" b="1">
                          <a:solidFill>
                            <a:srgbClr val="FFFFFF"/>
                          </a:solidFill>
                          <a:latin typeface="+mn-lt"/>
                          <a:ea typeface="+mn-ea"/>
                          <a:cs typeface="+mn-cs"/>
                          <a:sym typeface="Helvetica"/>
                        </a:rPr>
                        <a:t>System</a:t>
                      </a:r>
                    </a:p>
                  </a:txBody>
                  <a:tcPr marL="45723" marR="45723" marT="45723" marB="45723" horzOverflow="overflow">
                    <a:lnB w="38100">
                      <a:solidFill>
                        <a:srgbClr val="FFFFFF"/>
                      </a:solidFill>
                    </a:lnB>
                    <a:solidFill>
                      <a:schemeClr val="accent1"/>
                    </a:solidFill>
                  </a:tcPr>
                </a:tc>
                <a:tc>
                  <a:txBody>
                    <a:bodyPr/>
                    <a:lstStyle/>
                    <a:p>
                      <a:pPr algn="l">
                        <a:defRPr sz="1800"/>
                      </a:pPr>
                      <a:r>
                        <a:rPr sz="1600" b="1">
                          <a:solidFill>
                            <a:srgbClr val="FFFFFF"/>
                          </a:solidFill>
                          <a:latin typeface="+mn-lt"/>
                          <a:ea typeface="+mn-ea"/>
                          <a:cs typeface="+mn-cs"/>
                          <a:sym typeface="Helvetica"/>
                        </a:rPr>
                        <a:t>Weather station</a:t>
                      </a:r>
                    </a:p>
                  </a:txBody>
                  <a:tcPr marL="45723" marR="45723" marT="45723" marB="45723" horzOverflow="overflow">
                    <a:lnB w="38100">
                      <a:solidFill>
                        <a:srgbClr val="FFFFFF"/>
                      </a:solidFill>
                    </a:lnB>
                    <a:solidFill>
                      <a:schemeClr val="accent1"/>
                    </a:solidFill>
                  </a:tcPr>
                </a:tc>
              </a:tr>
              <a:tr h="371475">
                <a:tc>
                  <a:txBody>
                    <a:bodyPr/>
                    <a:lstStyle/>
                    <a:p>
                      <a:pPr algn="l">
                        <a:defRPr sz="1800"/>
                      </a:pPr>
                      <a:r>
                        <a:rPr sz="1600"/>
                        <a:t>Use case</a:t>
                      </a:r>
                    </a:p>
                  </a:txBody>
                  <a:tcPr marL="45723" marR="45723" marT="45723" marB="45723" horzOverflow="overflow">
                    <a:lnT w="38100">
                      <a:solidFill>
                        <a:srgbClr val="FFFFFF"/>
                      </a:solidFill>
                    </a:lnT>
                    <a:solidFill>
                      <a:srgbClr val="D0D8E8"/>
                    </a:solidFill>
                  </a:tcPr>
                </a:tc>
                <a:tc>
                  <a:txBody>
                    <a:bodyPr/>
                    <a:lstStyle/>
                    <a:p>
                      <a:pPr algn="l">
                        <a:defRPr sz="1800"/>
                      </a:pPr>
                      <a:r>
                        <a:rPr sz="1600"/>
                        <a:t>Report weather</a:t>
                      </a:r>
                    </a:p>
                  </a:txBody>
                  <a:tcPr marL="45723" marR="45723" marT="45723" marB="45723" horzOverflow="overflow">
                    <a:lnT w="38100">
                      <a:solidFill>
                        <a:srgbClr val="FFFFFF"/>
                      </a:solidFill>
                    </a:lnT>
                    <a:solidFill>
                      <a:srgbClr val="D0D8E8"/>
                    </a:solidFill>
                  </a:tcPr>
                </a:tc>
              </a:tr>
              <a:tr h="371475">
                <a:tc>
                  <a:txBody>
                    <a:bodyPr/>
                    <a:lstStyle/>
                    <a:p>
                      <a:pPr algn="l">
                        <a:defRPr sz="1800"/>
                      </a:pPr>
                      <a:r>
                        <a:rPr sz="1600"/>
                        <a:t>Actors</a:t>
                      </a:r>
                    </a:p>
                  </a:txBody>
                  <a:tcPr marL="45723" marR="45723" marT="45723" marB="45723" horzOverflow="overflow">
                    <a:solidFill>
                      <a:srgbClr val="E9EDF4"/>
                    </a:solidFill>
                  </a:tcPr>
                </a:tc>
                <a:tc>
                  <a:txBody>
                    <a:bodyPr/>
                    <a:lstStyle/>
                    <a:p>
                      <a:pPr algn="l">
                        <a:defRPr sz="1600"/>
                      </a:pPr>
                      <a:r>
                        <a:t>Weather information system, Weather station </a:t>
                      </a:r>
                    </a:p>
                  </a:txBody>
                  <a:tcPr marL="45723" marR="45723" marT="45723" marB="45723" horzOverflow="overflow">
                    <a:solidFill>
                      <a:srgbClr val="E9EDF4"/>
                    </a:solidFill>
                  </a:tcPr>
                </a:tc>
              </a:tr>
              <a:tr h="1554162">
                <a:tc>
                  <a:txBody>
                    <a:bodyPr/>
                    <a:lstStyle/>
                    <a:p>
                      <a:pPr algn="l">
                        <a:defRPr sz="1800"/>
                      </a:pPr>
                      <a:r>
                        <a:rPr sz="1600"/>
                        <a:t>Description</a:t>
                      </a:r>
                    </a:p>
                  </a:txBody>
                  <a:tcPr marL="45723" marR="45723" marT="45723" marB="45723" horzOverflow="overflow">
                    <a:solidFill>
                      <a:srgbClr val="D0D8E8"/>
                    </a:solidFill>
                  </a:tcPr>
                </a:tc>
                <a:tc>
                  <a:txBody>
                    <a:bodyPr/>
                    <a:lstStyle/>
                    <a:p>
                      <a:pPr algn="l">
                        <a:defRPr sz="1600"/>
                      </a:pPr>
                      <a:r>
                        <a:t>The weather station sends a summary of the weather data that has been collected from the instruments in the collection period to the weather information system. The data sent are the maximum, minimum, and average ground and air temperatures; the maximum, minimum, and average air pressures; the maximum, minimum, and average wind speeds; the total rainfall; and the wind direction as sampled at five-minute intervals. </a:t>
                      </a:r>
                    </a:p>
                  </a:txBody>
                  <a:tcPr marL="45723" marR="45723" marT="45723" marB="45723" horzOverflow="overflow">
                    <a:solidFill>
                      <a:srgbClr val="D0D8E8"/>
                    </a:solidFill>
                  </a:tcPr>
                </a:tc>
              </a:tr>
              <a:tr h="579437">
                <a:tc>
                  <a:txBody>
                    <a:bodyPr/>
                    <a:lstStyle/>
                    <a:p>
                      <a:pPr algn="l">
                        <a:defRPr sz="1800"/>
                      </a:pPr>
                      <a:r>
                        <a:rPr sz="1600"/>
                        <a:t>Stimulus</a:t>
                      </a:r>
                    </a:p>
                  </a:txBody>
                  <a:tcPr marL="45723" marR="45723" marT="45723" marB="45723" horzOverflow="overflow">
                    <a:solidFill>
                      <a:srgbClr val="E9EDF4"/>
                    </a:solidFill>
                  </a:tcPr>
                </a:tc>
                <a:tc>
                  <a:txBody>
                    <a:bodyPr/>
                    <a:lstStyle/>
                    <a:p>
                      <a:pPr algn="l">
                        <a:defRPr sz="1600"/>
                      </a:pPr>
                      <a:r>
                        <a:t>The weather information system establishes a satellite communication link with the weather station and requests transmission of the data. </a:t>
                      </a:r>
                    </a:p>
                  </a:txBody>
                  <a:tcPr marL="45723" marR="45723" marT="45723" marB="45723" horzOverflow="overflow">
                    <a:solidFill>
                      <a:srgbClr val="E9EDF4"/>
                    </a:solidFill>
                  </a:tcPr>
                </a:tc>
              </a:tr>
              <a:tr h="371475">
                <a:tc>
                  <a:txBody>
                    <a:bodyPr/>
                    <a:lstStyle/>
                    <a:p>
                      <a:pPr algn="l">
                        <a:defRPr sz="1800"/>
                      </a:pPr>
                      <a:r>
                        <a:rPr sz="1600"/>
                        <a:t>Response</a:t>
                      </a:r>
                    </a:p>
                  </a:txBody>
                  <a:tcPr marL="45723" marR="45723" marT="45723" marB="45723" horzOverflow="overflow">
                    <a:solidFill>
                      <a:srgbClr val="D0D8E8"/>
                    </a:solidFill>
                  </a:tcPr>
                </a:tc>
                <a:tc>
                  <a:txBody>
                    <a:bodyPr/>
                    <a:lstStyle/>
                    <a:p>
                      <a:pPr algn="l">
                        <a:defRPr sz="1600"/>
                      </a:pPr>
                      <a:r>
                        <a:t>The summarized data is sent to the weather information system. </a:t>
                      </a:r>
                    </a:p>
                  </a:txBody>
                  <a:tcPr marL="45723" marR="45723" marT="45723" marB="45723" horzOverflow="overflow">
                    <a:solidFill>
                      <a:srgbClr val="D0D8E8"/>
                    </a:solidFill>
                  </a:tcPr>
                </a:tc>
              </a:tr>
              <a:tr h="579437">
                <a:tc>
                  <a:txBody>
                    <a:bodyPr/>
                    <a:lstStyle/>
                    <a:p>
                      <a:pPr algn="l">
                        <a:defRPr sz="1800"/>
                      </a:pPr>
                      <a:r>
                        <a:rPr sz="1600"/>
                        <a:t>Comments</a:t>
                      </a:r>
                    </a:p>
                  </a:txBody>
                  <a:tcPr marL="45723" marR="45723" marT="45723" marB="45723" horzOverflow="overflow">
                    <a:solidFill>
                      <a:srgbClr val="E9EDF4"/>
                    </a:solidFill>
                  </a:tcPr>
                </a:tc>
                <a:tc>
                  <a:txBody>
                    <a:bodyPr/>
                    <a:lstStyle/>
                    <a:p>
                      <a:pPr algn="l">
                        <a:defRPr sz="1600"/>
                      </a:pPr>
                      <a:r>
                        <a:t>Weather stations are usually asked to report once per hour but this frequency may differ from one station to another and may be modified in the future. </a:t>
                      </a:r>
                    </a:p>
                  </a:txBody>
                  <a:tcPr marL="45723" marR="45723" marT="45723" marB="45723" horzOverflow="overflow">
                    <a:solidFill>
                      <a:srgbClr val="E9EDF4"/>
                    </a:solidFill>
                  </a:tcPr>
                </a:tc>
              </a:tr>
            </a:tbl>
          </a:graphicData>
        </a:graphic>
      </p:graphicFrame>
      <p:sp>
        <p:nvSpPr>
          <p:cNvPr id="72" name="幻灯片编号"/>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sp>
        <p:nvSpPr>
          <p:cNvPr id="73" name="Chapter 7 Design and implementation"/>
          <p:cNvSpPr txBox="1"/>
          <p:nvPr/>
        </p:nvSpPr>
        <p:spPr>
          <a:xfrm>
            <a:off x="3169920" y="6414760"/>
            <a:ext cx="2804160"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defRPr sz="1200">
                <a:solidFill>
                  <a:srgbClr val="898989"/>
                </a:solidFill>
              </a:defRPr>
            </a:lvl1pPr>
          </a:lstStyle>
          <a:p>
            <a:r>
              <a:t>Chapter 7 Design and implementation</a:t>
            </a:r>
          </a:p>
        </p:txBody>
      </p:sp>
      <p:pic>
        <p:nvPicPr>
          <p:cNvPr id="7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596336" y="5967412"/>
            <a:ext cx="571500" cy="5715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91666" fill="hold"/>
                                        <p:tgtEl>
                                          <p:spTgt spid="7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74"/>
                </p:tgtEl>
              </p:cMediaNode>
            </p:audio>
          </p:childTnLst>
        </p:cTn>
      </p:par>
    </p:tnLst>
  </p:timing>
</p:sld>
</file>

<file path=ppt/theme/theme1.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1366</Words>
  <Application>Microsoft Office PowerPoint</Application>
  <PresentationFormat>全屏显示(4:3)</PresentationFormat>
  <Paragraphs>151</Paragraphs>
  <Slides>26</Slides>
  <Notes>0</Notes>
  <HiddenSlides>0</HiddenSlides>
  <MMClips>26</MMClips>
  <ScaleCrop>false</ScaleCrop>
  <HeadingPairs>
    <vt:vector size="4" baseType="variant">
      <vt:variant>
        <vt:lpstr>主题</vt:lpstr>
      </vt:variant>
      <vt:variant>
        <vt:i4>1</vt:i4>
      </vt:variant>
      <vt:variant>
        <vt:lpstr>幻灯片标题</vt:lpstr>
      </vt:variant>
      <vt:variant>
        <vt:i4>26</vt:i4>
      </vt:variant>
    </vt:vector>
  </HeadingPairs>
  <TitlesOfParts>
    <vt:vector size="27" baseType="lpstr">
      <vt:lpstr>SE9</vt:lpstr>
      <vt:lpstr>Chapter 7 – Design and Implementation</vt:lpstr>
      <vt:lpstr>Design and implementation</vt:lpstr>
      <vt:lpstr>An object-oriented design process</vt:lpstr>
      <vt:lpstr>Process stages</vt:lpstr>
      <vt:lpstr>System context and interactions</vt:lpstr>
      <vt:lpstr>Context and interaction models</vt:lpstr>
      <vt:lpstr>System context for the weather station </vt:lpstr>
      <vt:lpstr>Weather station use cases </vt:lpstr>
      <vt:lpstr>Use case description—Report weather </vt:lpstr>
      <vt:lpstr>Architectural design</vt:lpstr>
      <vt:lpstr>High-level architecture of the weather station </vt:lpstr>
      <vt:lpstr>Architecture of data collection system </vt:lpstr>
      <vt:lpstr>Object class identification</vt:lpstr>
      <vt:lpstr>Approaches to identification</vt:lpstr>
      <vt:lpstr>Weather station description</vt:lpstr>
      <vt:lpstr>Weather station object classes</vt:lpstr>
      <vt:lpstr>Weather station object classes </vt:lpstr>
      <vt:lpstr>Design models</vt:lpstr>
      <vt:lpstr>Examples of design models</vt:lpstr>
      <vt:lpstr>Subsystem models</vt:lpstr>
      <vt:lpstr>Sequence models</vt:lpstr>
      <vt:lpstr>Sequence diagram describing data collection </vt:lpstr>
      <vt:lpstr>State diagrams</vt:lpstr>
      <vt:lpstr>Weather station state diagram </vt:lpstr>
      <vt:lpstr>Interface specification</vt:lpstr>
      <vt:lpstr>Weather station interfaces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7 – Design and Implementation</dc:title>
  <dc:creator>lenovo</dc:creator>
  <cp:lastModifiedBy>lenovo</cp:lastModifiedBy>
  <cp:revision>2</cp:revision>
  <dcterms:modified xsi:type="dcterms:W3CDTF">2020-03-23T08:22:37Z</dcterms:modified>
</cp:coreProperties>
</file>